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3"/>
  </p:notesMasterIdLst>
  <p:sldIdLst>
    <p:sldId id="256" r:id="rId2"/>
    <p:sldId id="257" r:id="rId3"/>
    <p:sldId id="258" r:id="rId4"/>
    <p:sldId id="259" r:id="rId5"/>
    <p:sldId id="260" r:id="rId6"/>
    <p:sldId id="284" r:id="rId7"/>
    <p:sldId id="261" r:id="rId8"/>
    <p:sldId id="262" r:id="rId9"/>
    <p:sldId id="263" r:id="rId10"/>
    <p:sldId id="287" r:id="rId11"/>
    <p:sldId id="285" r:id="rId12"/>
    <p:sldId id="264" r:id="rId13"/>
    <p:sldId id="265" r:id="rId14"/>
    <p:sldId id="266" r:id="rId15"/>
    <p:sldId id="267" r:id="rId16"/>
    <p:sldId id="286" r:id="rId17"/>
    <p:sldId id="268"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Lst>
  <p:sldSz cx="18288000" cy="10287000"/>
  <p:notesSz cx="6858000" cy="9144000"/>
  <p:embeddedFontLst>
    <p:embeddedFont>
      <p:font typeface="Calibri" panose="020F0502020204030204" pitchFamily="34" charset="0"/>
      <p:regular r:id="rId34"/>
      <p:bold r:id="rId35"/>
      <p:italic r:id="rId36"/>
      <p:boldItalic r:id="rId37"/>
    </p:embeddedFont>
    <p:embeddedFont>
      <p:font typeface="Canva Sans Bold"/>
      <p:regular r:id="rId38"/>
    </p:embeddedFont>
    <p:embeddedFont>
      <p:font typeface="Norwester"/>
      <p:regular r:id="rId39"/>
    </p:embeddedFont>
    <p:embeddedFont>
      <p:font typeface="Prompt" panose="00000500000000000000" pitchFamily="2" charset="-34"/>
      <p:regular r:id="rId40"/>
      <p:bold r:id="rId41"/>
      <p:italic r:id="rId42"/>
      <p:boldItalic r:id="rId43"/>
    </p:embeddedFont>
    <p:embeddedFont>
      <p:font typeface="Prompt Bold" panose="00000800000000000000"/>
      <p:regular r:id="rId44"/>
    </p:embeddedFont>
    <p:embeddedFont>
      <p:font typeface="Prompt Light" panose="00000400000000000000" pitchFamily="2" charset="-34"/>
      <p:regular r:id="rId45"/>
      <p:italic r:id="rId46"/>
    </p:embeddedFont>
    <p:embeddedFont>
      <p:font typeface="Shrikhand"/>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751E591-A1D5-49F5-8BBA-7A677CDC1072}">
          <p14:sldIdLst>
            <p14:sldId id="256"/>
            <p14:sldId id="257"/>
            <p14:sldId id="258"/>
            <p14:sldId id="259"/>
            <p14:sldId id="260"/>
            <p14:sldId id="284"/>
            <p14:sldId id="261"/>
            <p14:sldId id="262"/>
            <p14:sldId id="263"/>
            <p14:sldId id="287"/>
            <p14:sldId id="285"/>
            <p14:sldId id="264"/>
            <p14:sldId id="265"/>
            <p14:sldId id="266"/>
            <p14:sldId id="267"/>
            <p14:sldId id="286"/>
            <p14:sldId id="268"/>
            <p14:sldId id="270"/>
            <p14:sldId id="271"/>
            <p14:sldId id="272"/>
            <p14:sldId id="273"/>
            <p14:sldId id="274"/>
            <p14:sldId id="275"/>
            <p14:sldId id="276"/>
            <p14:sldId id="277"/>
            <p14:sldId id="278"/>
            <p14:sldId id="279"/>
            <p14:sldId id="280"/>
            <p14:sldId id="281"/>
            <p14:sldId id="282"/>
            <p14:sldId id="28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DB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1" d="100"/>
          <a:sy n="41" d="100"/>
        </p:scale>
        <p:origin x="82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2.jpeg>
</file>

<file path=ppt/media/image3.png>
</file>

<file path=ppt/media/image4.png>
</file>

<file path=ppt/media/image5.jpeg>
</file>

<file path=ppt/media/image6.jpg>
</file>

<file path=ppt/media/image7.pn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27A2AD-8B28-44FE-9EE0-F739FD61A7F1}" type="datetimeFigureOut">
              <a:rPr lang="en-US" smtClean="0"/>
              <a:t>8/23/2023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566652-F46E-4452-A11B-539F66BFA642}" type="slidenum">
              <a:rPr lang="en-US" smtClean="0"/>
              <a:t>‹#›</a:t>
            </a:fld>
            <a:endParaRPr lang="en-US"/>
          </a:p>
        </p:txBody>
      </p:sp>
    </p:spTree>
    <p:extLst>
      <p:ext uri="{BB962C8B-B14F-4D97-AF65-F5344CB8AC3E}">
        <p14:creationId xmlns:p14="http://schemas.microsoft.com/office/powerpoint/2010/main" val="2311548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be continue</a:t>
            </a:r>
          </a:p>
        </p:txBody>
      </p:sp>
      <p:sp>
        <p:nvSpPr>
          <p:cNvPr id="4" name="Slide Number Placeholder 3"/>
          <p:cNvSpPr>
            <a:spLocks noGrp="1"/>
          </p:cNvSpPr>
          <p:nvPr>
            <p:ph type="sldNum" sz="quarter" idx="5"/>
          </p:nvPr>
        </p:nvSpPr>
        <p:spPr/>
        <p:txBody>
          <a:bodyPr/>
          <a:lstStyle/>
          <a:p>
            <a:fld id="{95566652-F46E-4452-A11B-539F66BFA642}" type="slidenum">
              <a:rPr lang="en-US" smtClean="0"/>
              <a:t>24</a:t>
            </a:fld>
            <a:endParaRPr lang="en-US"/>
          </a:p>
        </p:txBody>
      </p:sp>
    </p:spTree>
    <p:extLst>
      <p:ext uri="{BB962C8B-B14F-4D97-AF65-F5344CB8AC3E}">
        <p14:creationId xmlns:p14="http://schemas.microsoft.com/office/powerpoint/2010/main" val="7595556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A0910"/>
        </a:solidFill>
        <a:effectLst/>
      </p:bgPr>
    </p:bg>
    <p:spTree>
      <p:nvGrpSpPr>
        <p:cNvPr id="1" name=""/>
        <p:cNvGrpSpPr/>
        <p:nvPr/>
      </p:nvGrpSpPr>
      <p:grpSpPr>
        <a:xfrm>
          <a:off x="0" y="0"/>
          <a:ext cx="0" cy="0"/>
          <a:chOff x="0" y="0"/>
          <a:chExt cx="0" cy="0"/>
        </a:xfrm>
      </p:grpSpPr>
      <p:grpSp>
        <p:nvGrpSpPr>
          <p:cNvPr id="2" name="Group 2"/>
          <p:cNvGrpSpPr/>
          <p:nvPr/>
        </p:nvGrpSpPr>
        <p:grpSpPr>
          <a:xfrm>
            <a:off x="81643" y="-1061357"/>
            <a:ext cx="18288000" cy="10287000"/>
            <a:chOff x="0" y="0"/>
            <a:chExt cx="24384000" cy="13716000"/>
          </a:xfrm>
        </p:grpSpPr>
        <p:pic>
          <p:nvPicPr>
            <p:cNvPr id="3" name="Picture 3"/>
            <p:cNvPicPr>
              <a:picLocks noChangeAspect="1"/>
            </p:cNvPicPr>
            <p:nvPr/>
          </p:nvPicPr>
          <p:blipFill>
            <a:blip r:embed="rId2"/>
            <a:srcRect l="15359" r="15359"/>
            <a:stretch>
              <a:fillRect/>
            </a:stretch>
          </p:blipFill>
          <p:spPr>
            <a:xfrm>
              <a:off x="0" y="0"/>
              <a:ext cx="24384000" cy="13716000"/>
            </a:xfrm>
            <a:prstGeom prst="rect">
              <a:avLst/>
            </a:prstGeom>
          </p:spPr>
        </p:pic>
      </p:grpSp>
      <p:grpSp>
        <p:nvGrpSpPr>
          <p:cNvPr id="4" name="Group 4"/>
          <p:cNvGrpSpPr/>
          <p:nvPr/>
        </p:nvGrpSpPr>
        <p:grpSpPr>
          <a:xfrm>
            <a:off x="-5349807" y="-2800491"/>
            <a:ext cx="26716112" cy="14808749"/>
            <a:chOff x="0" y="0"/>
            <a:chExt cx="35621483" cy="19744999"/>
          </a:xfrm>
        </p:grpSpPr>
        <p:sp>
          <p:nvSpPr>
            <p:cNvPr id="5" name="AutoShape 5"/>
            <p:cNvSpPr/>
            <p:nvPr/>
          </p:nvSpPr>
          <p:spPr>
            <a:xfrm>
              <a:off x="0" y="0"/>
              <a:ext cx="35621483" cy="19744999"/>
            </a:xfrm>
            <a:prstGeom prst="rect">
              <a:avLst/>
            </a:prstGeom>
            <a:solidFill>
              <a:srgbClr val="06050B"/>
            </a:solidFill>
          </p:spPr>
          <p:txBody>
            <a:bodyPr/>
            <a:lstStyle/>
            <a:p>
              <a:endParaRPr lang="en-US"/>
            </a:p>
          </p:txBody>
        </p:sp>
      </p:grpSp>
      <p:grpSp>
        <p:nvGrpSpPr>
          <p:cNvPr id="6" name="Group 6"/>
          <p:cNvGrpSpPr/>
          <p:nvPr/>
        </p:nvGrpSpPr>
        <p:grpSpPr>
          <a:xfrm>
            <a:off x="-8441218" y="-1406908"/>
            <a:ext cx="24928960" cy="14063635"/>
            <a:chOff x="0" y="0"/>
            <a:chExt cx="33238613" cy="18751514"/>
          </a:xfrm>
        </p:grpSpPr>
        <p:pic>
          <p:nvPicPr>
            <p:cNvPr id="7" name="Picture 7"/>
            <p:cNvPicPr>
              <a:picLocks noChangeAspect="1"/>
            </p:cNvPicPr>
            <p:nvPr/>
          </p:nvPicPr>
          <p:blipFill>
            <a:blip r:embed="rId3"/>
            <a:srcRect t="7662" b="7662"/>
            <a:stretch>
              <a:fillRect/>
            </a:stretch>
          </p:blipFill>
          <p:spPr>
            <a:xfrm>
              <a:off x="0" y="0"/>
              <a:ext cx="33238613" cy="18751514"/>
            </a:xfrm>
            <a:prstGeom prst="rect">
              <a:avLst/>
            </a:prstGeom>
          </p:spPr>
        </p:pic>
      </p:grpSp>
      <p:sp>
        <p:nvSpPr>
          <p:cNvPr id="8" name="TextBox 8"/>
          <p:cNvSpPr txBox="1"/>
          <p:nvPr/>
        </p:nvSpPr>
        <p:spPr>
          <a:xfrm>
            <a:off x="9849896" y="1640153"/>
            <a:ext cx="7228964" cy="1219200"/>
          </a:xfrm>
          <a:prstGeom prst="rect">
            <a:avLst/>
          </a:prstGeom>
        </p:spPr>
        <p:txBody>
          <a:bodyPr lIns="0" tIns="0" rIns="0" bIns="0" rtlCol="0" anchor="t">
            <a:spAutoFit/>
          </a:bodyPr>
          <a:lstStyle/>
          <a:p>
            <a:pPr marL="0" lvl="0" indent="0">
              <a:lnSpc>
                <a:spcPts val="9600"/>
              </a:lnSpc>
              <a:spcBef>
                <a:spcPct val="0"/>
              </a:spcBef>
            </a:pPr>
            <a:r>
              <a:rPr lang="en-US" sz="8000">
                <a:solidFill>
                  <a:srgbClr val="24DBC5"/>
                </a:solidFill>
                <a:latin typeface="Shrikhand"/>
              </a:rPr>
              <a:t>UNIT 1</a:t>
            </a:r>
          </a:p>
        </p:txBody>
      </p:sp>
      <p:sp>
        <p:nvSpPr>
          <p:cNvPr id="9" name="AutoShape 9"/>
          <p:cNvSpPr/>
          <p:nvPr/>
        </p:nvSpPr>
        <p:spPr>
          <a:xfrm flipV="1">
            <a:off x="9244693" y="1640226"/>
            <a:ext cx="19050" cy="4956443"/>
          </a:xfrm>
          <a:prstGeom prst="line">
            <a:avLst/>
          </a:prstGeom>
          <a:ln w="38100" cap="flat">
            <a:solidFill>
              <a:srgbClr val="52898D"/>
            </a:solidFill>
            <a:prstDash val="solid"/>
            <a:headEnd type="none" w="sm" len="sm"/>
            <a:tailEnd type="none" w="sm" len="sm"/>
          </a:ln>
        </p:spPr>
        <p:txBody>
          <a:bodyPr/>
          <a:lstStyle/>
          <a:p>
            <a:endParaRPr lang="en-US"/>
          </a:p>
        </p:txBody>
      </p:sp>
      <p:sp>
        <p:nvSpPr>
          <p:cNvPr id="10" name="Freeform 10"/>
          <p:cNvSpPr/>
          <p:nvPr/>
        </p:nvSpPr>
        <p:spPr>
          <a:xfrm>
            <a:off x="14622102" y="-2152022"/>
            <a:ext cx="7495082" cy="5143500"/>
          </a:xfrm>
          <a:custGeom>
            <a:avLst/>
            <a:gdLst/>
            <a:ahLst/>
            <a:cxnLst/>
            <a:rect l="l" t="t" r="r" b="b"/>
            <a:pathLst>
              <a:path w="7495082" h="5143500">
                <a:moveTo>
                  <a:pt x="0" y="0"/>
                </a:moveTo>
                <a:lnTo>
                  <a:pt x="7495082" y="0"/>
                </a:lnTo>
                <a:lnTo>
                  <a:pt x="7495082" y="5143500"/>
                </a:lnTo>
                <a:lnTo>
                  <a:pt x="0" y="5143500"/>
                </a:lnTo>
                <a:lnTo>
                  <a:pt x="0" y="0"/>
                </a:lnTo>
                <a:close/>
              </a:path>
            </a:pathLst>
          </a:custGeom>
          <a:blipFill>
            <a:blip r:embed="rId4"/>
            <a:stretch>
              <a:fillRect/>
            </a:stretch>
          </a:blipFill>
        </p:spPr>
        <p:txBody>
          <a:bodyPr/>
          <a:lstStyle/>
          <a:p>
            <a:endParaRPr lang="en-US"/>
          </a:p>
        </p:txBody>
      </p:sp>
      <p:sp>
        <p:nvSpPr>
          <p:cNvPr id="11" name="TextBox 11"/>
          <p:cNvSpPr txBox="1"/>
          <p:nvPr/>
        </p:nvSpPr>
        <p:spPr>
          <a:xfrm>
            <a:off x="9849896" y="3186793"/>
            <a:ext cx="8519747" cy="1781175"/>
          </a:xfrm>
          <a:prstGeom prst="rect">
            <a:avLst/>
          </a:prstGeom>
        </p:spPr>
        <p:txBody>
          <a:bodyPr lIns="0" tIns="0" rIns="0" bIns="0" rtlCol="0" anchor="t">
            <a:spAutoFit/>
          </a:bodyPr>
          <a:lstStyle/>
          <a:p>
            <a:pPr>
              <a:lnSpc>
                <a:spcPts val="7019"/>
              </a:lnSpc>
            </a:pPr>
            <a:r>
              <a:rPr lang="en-US" sz="5849">
                <a:solidFill>
                  <a:srgbClr val="52898D"/>
                </a:solidFill>
                <a:latin typeface="Norwester"/>
              </a:rPr>
              <a:t>INTRODUCTION TO MOBILE OPERATING SYSTEM</a:t>
            </a:r>
          </a:p>
        </p:txBody>
      </p:sp>
      <p:sp>
        <p:nvSpPr>
          <p:cNvPr id="12" name="TextBox 12"/>
          <p:cNvSpPr txBox="1"/>
          <p:nvPr/>
        </p:nvSpPr>
        <p:spPr>
          <a:xfrm>
            <a:off x="14113767" y="6130018"/>
            <a:ext cx="3976192" cy="466725"/>
          </a:xfrm>
          <a:prstGeom prst="rect">
            <a:avLst/>
          </a:prstGeom>
        </p:spPr>
        <p:txBody>
          <a:bodyPr lIns="0" tIns="0" rIns="0" bIns="0" rtlCol="0" anchor="t">
            <a:spAutoFit/>
          </a:bodyPr>
          <a:lstStyle/>
          <a:p>
            <a:pPr marL="0" lvl="0" indent="0" algn="ctr">
              <a:lnSpc>
                <a:spcPts val="3600"/>
              </a:lnSpc>
              <a:spcBef>
                <a:spcPct val="0"/>
              </a:spcBef>
            </a:pPr>
            <a:r>
              <a:rPr lang="en-US" sz="3000">
                <a:solidFill>
                  <a:srgbClr val="52898D"/>
                </a:solidFill>
                <a:latin typeface="Prompt Light"/>
              </a:rPr>
              <a:t>BY: ASHWIN CHAVAN</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sp>
        <p:nvSpPr>
          <p:cNvPr id="5" name="TextBox 5"/>
          <p:cNvSpPr txBox="1"/>
          <p:nvPr/>
        </p:nvSpPr>
        <p:spPr>
          <a:xfrm>
            <a:off x="514350" y="563211"/>
            <a:ext cx="16846709" cy="1259829"/>
          </a:xfrm>
          <a:prstGeom prst="rect">
            <a:avLst/>
          </a:prstGeom>
        </p:spPr>
        <p:txBody>
          <a:bodyPr lIns="0" tIns="0" rIns="0" bIns="0" rtlCol="0" anchor="t">
            <a:spAutoFit/>
          </a:bodyPr>
          <a:lstStyle/>
          <a:p>
            <a:pPr algn="ctr">
              <a:lnSpc>
                <a:spcPts val="10360"/>
              </a:lnSpc>
            </a:pPr>
            <a:r>
              <a:rPr lang="en-US" sz="7400">
                <a:solidFill>
                  <a:srgbClr val="FFFFFF"/>
                </a:solidFill>
                <a:latin typeface="Canva Sans Bold"/>
              </a:rPr>
              <a:t>MultiLevel View of OS</a:t>
            </a:r>
          </a:p>
        </p:txBody>
      </p:sp>
      <p:sp>
        <p:nvSpPr>
          <p:cNvPr id="6" name="Content Placeholder 2">
            <a:extLst>
              <a:ext uri="{FF2B5EF4-FFF2-40B4-BE49-F238E27FC236}">
                <a16:creationId xmlns:a16="http://schemas.microsoft.com/office/drawing/2014/main" id="{4B17CC54-C0E1-254C-FD72-88D0454D1B5B}"/>
              </a:ext>
            </a:extLst>
          </p:cNvPr>
          <p:cNvSpPr txBox="1">
            <a:spLocks/>
          </p:cNvSpPr>
          <p:nvPr/>
        </p:nvSpPr>
        <p:spPr>
          <a:xfrm>
            <a:off x="1219200" y="2696664"/>
            <a:ext cx="14791266" cy="6716711"/>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600" b="1" i="1" dirty="0">
                <a:solidFill>
                  <a:schemeClr val="accent1">
                    <a:lumMod val="75000"/>
                  </a:schemeClr>
                </a:solidFill>
              </a:rPr>
              <a:t>What are multilevel Views?</a:t>
            </a:r>
          </a:p>
          <a:p>
            <a:pPr>
              <a:buFont typeface="Wingdings" panose="05000000000000000000" pitchFamily="2" charset="2"/>
              <a:buChar char="§"/>
            </a:pPr>
            <a:r>
              <a:rPr lang="en-US" sz="3600" dirty="0">
                <a:solidFill>
                  <a:schemeClr val="bg1"/>
                </a:solidFill>
                <a:latin typeface="Söhne"/>
              </a:rPr>
              <a:t>Multilevel views refer to different perspectives or abstractions of an operating system (OS) that cater to various user groups and their specific needs.</a:t>
            </a:r>
          </a:p>
          <a:p>
            <a:pPr>
              <a:buFont typeface="Wingdings" panose="05000000000000000000" pitchFamily="2" charset="2"/>
              <a:buChar char="§"/>
            </a:pPr>
            <a:r>
              <a:rPr lang="en-US" sz="3600" dirty="0">
                <a:solidFill>
                  <a:schemeClr val="bg1"/>
                </a:solidFill>
                <a:latin typeface="Söhne"/>
              </a:rPr>
              <a:t> These views provide different levels of detail and interaction, allowing different users to interact with the OS in a manner that aligns with their roles, responsibilities, and expertise.</a:t>
            </a:r>
          </a:p>
          <a:p>
            <a:pPr>
              <a:buFont typeface="Wingdings" panose="05000000000000000000" pitchFamily="2" charset="2"/>
              <a:buChar char="§"/>
            </a:pPr>
            <a:r>
              <a:rPr lang="en-US" sz="3600" dirty="0">
                <a:solidFill>
                  <a:schemeClr val="bg1"/>
                </a:solidFill>
                <a:latin typeface="Söhne"/>
              </a:rPr>
              <a:t> Multilevel views are designed to enhance usability, efficiency, and customization by tailoring the OS experience to different types of users.</a:t>
            </a:r>
            <a:endParaRPr lang="en-US" sz="3600" b="1" i="1" dirty="0">
              <a:solidFill>
                <a:schemeClr val="bg1"/>
              </a:solidFill>
            </a:endParaRPr>
          </a:p>
        </p:txBody>
      </p:sp>
    </p:spTree>
    <p:extLst>
      <p:ext uri="{BB962C8B-B14F-4D97-AF65-F5344CB8AC3E}">
        <p14:creationId xmlns:p14="http://schemas.microsoft.com/office/powerpoint/2010/main" val="3915252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sp>
        <p:nvSpPr>
          <p:cNvPr id="7" name="Content Placeholder 2">
            <a:extLst>
              <a:ext uri="{FF2B5EF4-FFF2-40B4-BE49-F238E27FC236}">
                <a16:creationId xmlns:a16="http://schemas.microsoft.com/office/drawing/2014/main" id="{3DFBBA06-3F54-864B-7595-61A77371F913}"/>
              </a:ext>
            </a:extLst>
          </p:cNvPr>
          <p:cNvSpPr txBox="1">
            <a:spLocks/>
          </p:cNvSpPr>
          <p:nvPr/>
        </p:nvSpPr>
        <p:spPr>
          <a:xfrm>
            <a:off x="388576" y="1746703"/>
            <a:ext cx="17366024" cy="7587797"/>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Wingdings" panose="05000000000000000000" pitchFamily="2" charset="2"/>
              <a:buChar char="§"/>
            </a:pPr>
            <a:r>
              <a:rPr lang="en-US" dirty="0">
                <a:solidFill>
                  <a:schemeClr val="bg1"/>
                </a:solidFill>
                <a:latin typeface="Söhne"/>
              </a:rPr>
              <a:t>The concept of multilevel views helps optimize user experiences by allowing each user group to interact with the operating system in ways that align with their expertise and tasks. This approach promotes efficiency, reduces complexity, and enhances the overall usability of the OS.</a:t>
            </a:r>
          </a:p>
          <a:p>
            <a:pPr>
              <a:buFont typeface="Wingdings" panose="05000000000000000000" pitchFamily="2" charset="2"/>
              <a:buChar char="§"/>
            </a:pPr>
            <a:r>
              <a:rPr lang="en-US" dirty="0">
                <a:solidFill>
                  <a:schemeClr val="bg1"/>
                </a:solidFill>
                <a:latin typeface="Söhne"/>
              </a:rPr>
              <a:t>In essence, a multilevel view of an operating system offers distinct interfaces, functionalities, and tools that cater to different categories of users, such as end-users, system administrators, and developers. </a:t>
            </a:r>
          </a:p>
          <a:p>
            <a:pPr>
              <a:buFont typeface="Wingdings" panose="05000000000000000000" pitchFamily="2" charset="2"/>
              <a:buChar char="§"/>
            </a:pPr>
            <a:r>
              <a:rPr lang="en-US" dirty="0">
                <a:solidFill>
                  <a:schemeClr val="bg1"/>
                </a:solidFill>
                <a:latin typeface="Söhne"/>
              </a:rPr>
              <a:t>Each view provides the necessary features and controls for the specific tasks and interactions associated with that user group.</a:t>
            </a:r>
          </a:p>
          <a:p>
            <a:pPr>
              <a:buFont typeface="Wingdings" panose="05000000000000000000" pitchFamily="2" charset="2"/>
              <a:buChar char="§"/>
            </a:pPr>
            <a:r>
              <a:rPr lang="en-US" dirty="0">
                <a:solidFill>
                  <a:schemeClr val="bg1"/>
                </a:solidFill>
                <a:latin typeface="Söhne"/>
              </a:rPr>
              <a:t>Examples of operating systems that implement multilevel views include Windows, macOS, and Linux, where each of these platforms provides distinct interfaces and tools for end-users, administrators, and developers.</a:t>
            </a:r>
          </a:p>
          <a:p>
            <a:endParaRPr lang="en-US" dirty="0"/>
          </a:p>
        </p:txBody>
      </p:sp>
    </p:spTree>
    <p:extLst>
      <p:ext uri="{BB962C8B-B14F-4D97-AF65-F5344CB8AC3E}">
        <p14:creationId xmlns:p14="http://schemas.microsoft.com/office/powerpoint/2010/main" val="1114819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sp>
        <p:nvSpPr>
          <p:cNvPr id="5" name="TextBox 5"/>
          <p:cNvSpPr txBox="1"/>
          <p:nvPr/>
        </p:nvSpPr>
        <p:spPr>
          <a:xfrm>
            <a:off x="514350" y="563211"/>
            <a:ext cx="16846709" cy="1259829"/>
          </a:xfrm>
          <a:prstGeom prst="rect">
            <a:avLst/>
          </a:prstGeom>
        </p:spPr>
        <p:txBody>
          <a:bodyPr lIns="0" tIns="0" rIns="0" bIns="0" rtlCol="0" anchor="t">
            <a:spAutoFit/>
          </a:bodyPr>
          <a:lstStyle/>
          <a:p>
            <a:pPr algn="ctr">
              <a:lnSpc>
                <a:spcPts val="10360"/>
              </a:lnSpc>
            </a:pPr>
            <a:r>
              <a:rPr lang="en-US" sz="7400">
                <a:solidFill>
                  <a:srgbClr val="FFFFFF"/>
                </a:solidFill>
                <a:latin typeface="Canva Sans Bold"/>
              </a:rPr>
              <a:t>Categories in OS</a:t>
            </a:r>
          </a:p>
        </p:txBody>
      </p:sp>
      <p:sp>
        <p:nvSpPr>
          <p:cNvPr id="6" name="Content Placeholder 2">
            <a:extLst>
              <a:ext uri="{FF2B5EF4-FFF2-40B4-BE49-F238E27FC236}">
                <a16:creationId xmlns:a16="http://schemas.microsoft.com/office/drawing/2014/main" id="{5E4154C2-A581-D5A2-2FC3-AC93A265E61D}"/>
              </a:ext>
            </a:extLst>
          </p:cNvPr>
          <p:cNvSpPr txBox="1">
            <a:spLocks/>
          </p:cNvSpPr>
          <p:nvPr/>
        </p:nvSpPr>
        <p:spPr>
          <a:xfrm>
            <a:off x="381000" y="3086100"/>
            <a:ext cx="9304866" cy="3880773"/>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200" b="1" i="1" dirty="0">
                <a:solidFill>
                  <a:schemeClr val="accent1">
                    <a:lumMod val="75000"/>
                  </a:schemeClr>
                </a:solidFill>
              </a:rPr>
              <a:t>Single-User Operating Systems:</a:t>
            </a:r>
            <a:endParaRPr lang="en-US" sz="2200" b="1" i="1" dirty="0">
              <a:solidFill>
                <a:schemeClr val="bg1"/>
              </a:solidFill>
            </a:endParaRPr>
          </a:p>
          <a:p>
            <a:pPr>
              <a:buFont typeface="Wingdings" panose="05000000000000000000" pitchFamily="2" charset="2"/>
              <a:buChar char="§"/>
            </a:pPr>
            <a:r>
              <a:rPr lang="en-US" sz="2200" dirty="0">
                <a:solidFill>
                  <a:schemeClr val="bg1"/>
                </a:solidFill>
              </a:rPr>
              <a:t>   Designed for use by a single user on a personal computer or workstation.</a:t>
            </a:r>
          </a:p>
          <a:p>
            <a:pPr>
              <a:buFont typeface="Wingdings" panose="05000000000000000000" pitchFamily="2" charset="2"/>
              <a:buChar char="§"/>
            </a:pPr>
            <a:r>
              <a:rPr lang="en-US" sz="2200" dirty="0">
                <a:solidFill>
                  <a:schemeClr val="bg1"/>
                </a:solidFill>
              </a:rPr>
              <a:t>   Examples: Windows, macOS, Linux (desktop distributions).</a:t>
            </a:r>
          </a:p>
          <a:p>
            <a:pPr>
              <a:buFont typeface="Wingdings" panose="05000000000000000000" pitchFamily="2" charset="2"/>
              <a:buChar char="§"/>
            </a:pPr>
            <a:endParaRPr lang="en-US" sz="2200" dirty="0">
              <a:solidFill>
                <a:schemeClr val="bg1"/>
              </a:solidFill>
            </a:endParaRPr>
          </a:p>
          <a:p>
            <a:r>
              <a:rPr lang="en-US" sz="2200" dirty="0">
                <a:solidFill>
                  <a:schemeClr val="accent1">
                    <a:lumMod val="75000"/>
                  </a:schemeClr>
                </a:solidFill>
              </a:rPr>
              <a:t>Multi-User Operating Systems:</a:t>
            </a:r>
            <a:endParaRPr lang="en-US" sz="2200" dirty="0">
              <a:solidFill>
                <a:schemeClr val="bg1"/>
              </a:solidFill>
            </a:endParaRPr>
          </a:p>
          <a:p>
            <a:pPr>
              <a:buFont typeface="Wingdings" panose="05000000000000000000" pitchFamily="2" charset="2"/>
              <a:buChar char="§"/>
            </a:pPr>
            <a:r>
              <a:rPr lang="en-US" sz="2200" dirty="0">
                <a:solidFill>
                  <a:schemeClr val="bg1"/>
                </a:solidFill>
              </a:rPr>
              <a:t>   Support multiple users simultaneously, often on networked systems.</a:t>
            </a:r>
          </a:p>
          <a:p>
            <a:pPr>
              <a:buFont typeface="Wingdings" panose="05000000000000000000" pitchFamily="2" charset="2"/>
              <a:buChar char="§"/>
            </a:pPr>
            <a:r>
              <a:rPr lang="en-US" sz="2200" dirty="0">
                <a:solidFill>
                  <a:schemeClr val="bg1"/>
                </a:solidFill>
              </a:rPr>
              <a:t>   Examples: Unix, Linux (server distributions), Windows Server.</a:t>
            </a:r>
          </a:p>
          <a:p>
            <a:pPr>
              <a:buFont typeface="Wingdings" panose="05000000000000000000" pitchFamily="2" charset="2"/>
              <a:buChar char="§"/>
            </a:pPr>
            <a:endParaRPr lang="en-US" sz="2200" dirty="0">
              <a:solidFill>
                <a:schemeClr val="bg1"/>
              </a:solidFill>
            </a:endParaRPr>
          </a:p>
          <a:p>
            <a:r>
              <a:rPr lang="en-US" sz="2200" dirty="0"/>
              <a:t> </a:t>
            </a:r>
            <a:r>
              <a:rPr lang="en-US" sz="2200" b="1" i="1" dirty="0">
                <a:solidFill>
                  <a:schemeClr val="accent1">
                    <a:lumMod val="75000"/>
                  </a:schemeClr>
                </a:solidFill>
              </a:rPr>
              <a:t>Real-Time Operating Systems (RTOS):</a:t>
            </a:r>
            <a:endParaRPr lang="en-US" sz="2200" b="1" i="1" dirty="0">
              <a:solidFill>
                <a:schemeClr val="bg1"/>
              </a:solidFill>
            </a:endParaRPr>
          </a:p>
          <a:p>
            <a:pPr>
              <a:buFont typeface="Wingdings" panose="05000000000000000000" pitchFamily="2" charset="2"/>
              <a:buChar char="§"/>
            </a:pPr>
            <a:r>
              <a:rPr lang="en-US" sz="2200" dirty="0">
                <a:solidFill>
                  <a:schemeClr val="bg1"/>
                </a:solidFill>
              </a:rPr>
              <a:t>   - Prioritize tasks and manage resources to meet strict timing constraints.</a:t>
            </a:r>
          </a:p>
          <a:p>
            <a:pPr>
              <a:buFont typeface="Wingdings" panose="05000000000000000000" pitchFamily="2" charset="2"/>
              <a:buChar char="§"/>
            </a:pPr>
            <a:r>
              <a:rPr lang="en-US" sz="2200" dirty="0">
                <a:solidFill>
                  <a:schemeClr val="bg1"/>
                </a:solidFill>
              </a:rPr>
              <a:t>   - Used in applications like robotics, aerospace, and industrial control systems.</a:t>
            </a:r>
          </a:p>
          <a:p>
            <a:pPr>
              <a:buFont typeface="Wingdings" panose="05000000000000000000" pitchFamily="2" charset="2"/>
              <a:buChar char="§"/>
            </a:pPr>
            <a:r>
              <a:rPr lang="en-US" sz="2200" dirty="0">
                <a:solidFill>
                  <a:schemeClr val="bg1"/>
                </a:solidFill>
              </a:rPr>
              <a:t>   - Examples: QNX, VxWorks, FreeRTOS.</a:t>
            </a:r>
          </a:p>
        </p:txBody>
      </p:sp>
      <p:sp>
        <p:nvSpPr>
          <p:cNvPr id="7" name="Content Placeholder 2">
            <a:extLst>
              <a:ext uri="{FF2B5EF4-FFF2-40B4-BE49-F238E27FC236}">
                <a16:creationId xmlns:a16="http://schemas.microsoft.com/office/drawing/2014/main" id="{9BA7E732-23D0-ED46-01BB-F5DEAEEC3346}"/>
              </a:ext>
            </a:extLst>
          </p:cNvPr>
          <p:cNvSpPr txBox="1">
            <a:spLocks/>
          </p:cNvSpPr>
          <p:nvPr/>
        </p:nvSpPr>
        <p:spPr>
          <a:xfrm>
            <a:off x="9804973" y="2691648"/>
            <a:ext cx="8363919" cy="6041362"/>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200" b="1" i="1" dirty="0">
                <a:solidFill>
                  <a:schemeClr val="accent1">
                    <a:lumMod val="75000"/>
                  </a:schemeClr>
                </a:solidFill>
              </a:rPr>
              <a:t> Network Operating Systems (NOS):</a:t>
            </a:r>
          </a:p>
          <a:p>
            <a:pPr>
              <a:buFont typeface="Wingdings" panose="05000000000000000000" pitchFamily="2" charset="2"/>
              <a:buChar char="§"/>
            </a:pPr>
            <a:r>
              <a:rPr lang="en-US" sz="2200" dirty="0">
                <a:solidFill>
                  <a:schemeClr val="bg1"/>
                </a:solidFill>
              </a:rPr>
              <a:t>   Manage and coordinate network resources, allowing multiple computers to communicate and share resources.</a:t>
            </a:r>
          </a:p>
          <a:p>
            <a:pPr>
              <a:buFont typeface="Wingdings" panose="05000000000000000000" pitchFamily="2" charset="2"/>
              <a:buChar char="§"/>
            </a:pPr>
            <a:r>
              <a:rPr lang="en-US" sz="2200" dirty="0">
                <a:solidFill>
                  <a:schemeClr val="bg1"/>
                </a:solidFill>
              </a:rPr>
              <a:t>   Examples: Novell NetWare, Windows Server, Linux-based NOS.</a:t>
            </a:r>
          </a:p>
          <a:p>
            <a:endParaRPr lang="en-US" sz="2200" dirty="0"/>
          </a:p>
          <a:p>
            <a:r>
              <a:rPr lang="en-US" sz="2200" b="1" i="1" dirty="0">
                <a:solidFill>
                  <a:schemeClr val="accent1">
                    <a:lumMod val="75000"/>
                  </a:schemeClr>
                </a:solidFill>
              </a:rPr>
              <a:t>Distributed Operating Systems:</a:t>
            </a:r>
          </a:p>
          <a:p>
            <a:pPr>
              <a:buFont typeface="Wingdings" panose="05000000000000000000" pitchFamily="2" charset="2"/>
              <a:buChar char="§"/>
            </a:pPr>
            <a:r>
              <a:rPr lang="en-US" sz="2200" dirty="0">
                <a:solidFill>
                  <a:schemeClr val="bg1"/>
                </a:solidFill>
              </a:rPr>
              <a:t>   Run on multiple machines, interconnected and working together as a single system.</a:t>
            </a:r>
          </a:p>
          <a:p>
            <a:pPr>
              <a:buFont typeface="Wingdings" panose="05000000000000000000" pitchFamily="2" charset="2"/>
              <a:buChar char="§"/>
            </a:pPr>
            <a:r>
              <a:rPr lang="en-US" sz="2200" dirty="0">
                <a:solidFill>
                  <a:schemeClr val="bg1"/>
                </a:solidFill>
              </a:rPr>
              <a:t>   Examples: Amoeba, Plan 9 from Bell Labs.</a:t>
            </a:r>
          </a:p>
          <a:p>
            <a:endParaRPr lang="en-US" sz="2200" dirty="0">
              <a:solidFill>
                <a:schemeClr val="bg1"/>
              </a:solidFill>
            </a:endParaRPr>
          </a:p>
          <a:p>
            <a:r>
              <a:rPr lang="en-US" sz="2200" b="1" i="1" dirty="0">
                <a:solidFill>
                  <a:schemeClr val="accent1">
                    <a:lumMod val="75000"/>
                  </a:schemeClr>
                </a:solidFill>
              </a:rPr>
              <a:t>Mobile Operating Systems:</a:t>
            </a:r>
          </a:p>
          <a:p>
            <a:pPr>
              <a:buFont typeface="Wingdings" panose="05000000000000000000" pitchFamily="2" charset="2"/>
              <a:buChar char="§"/>
            </a:pPr>
            <a:r>
              <a:rPr lang="en-US" sz="2200" dirty="0">
                <a:solidFill>
                  <a:schemeClr val="bg1"/>
                </a:solidFill>
              </a:rPr>
              <a:t> </a:t>
            </a:r>
            <a:r>
              <a:rPr lang="en-US" sz="2200" dirty="0"/>
              <a:t>  </a:t>
            </a:r>
            <a:r>
              <a:rPr lang="en-US" sz="2200" dirty="0">
                <a:solidFill>
                  <a:schemeClr val="bg1"/>
                </a:solidFill>
              </a:rPr>
              <a:t>Designed for mobile devices like smartphones and tablets.</a:t>
            </a:r>
          </a:p>
          <a:p>
            <a:pPr>
              <a:buFont typeface="Wingdings" panose="05000000000000000000" pitchFamily="2" charset="2"/>
              <a:buChar char="§"/>
            </a:pPr>
            <a:r>
              <a:rPr lang="en-US" sz="2200" dirty="0">
                <a:solidFill>
                  <a:schemeClr val="bg1"/>
                </a:solidFill>
              </a:rPr>
              <a:t>   Emphasize touch interfaces, battery optimization, and mobility.</a:t>
            </a:r>
          </a:p>
          <a:p>
            <a:pPr>
              <a:buFont typeface="Wingdings" panose="05000000000000000000" pitchFamily="2" charset="2"/>
              <a:buChar char="§"/>
            </a:pPr>
            <a:r>
              <a:rPr lang="en-US" sz="2200" dirty="0">
                <a:solidFill>
                  <a:schemeClr val="bg1"/>
                </a:solidFill>
              </a:rPr>
              <a:t>   Examples: iOS, Android, KaiOS.</a:t>
            </a:r>
          </a:p>
        </p:txBody>
      </p:sp>
      <p:cxnSp>
        <p:nvCxnSpPr>
          <p:cNvPr id="9" name="Straight Connector 8">
            <a:extLst>
              <a:ext uri="{FF2B5EF4-FFF2-40B4-BE49-F238E27FC236}">
                <a16:creationId xmlns:a16="http://schemas.microsoft.com/office/drawing/2014/main" id="{E1C84592-28B3-50C5-A49D-C52B33B59BDD}"/>
              </a:ext>
            </a:extLst>
          </p:cNvPr>
          <p:cNvCxnSpPr/>
          <p:nvPr/>
        </p:nvCxnSpPr>
        <p:spPr>
          <a:xfrm>
            <a:off x="9448800" y="2133838"/>
            <a:ext cx="0" cy="8153162"/>
          </a:xfrm>
          <a:prstGeom prst="line">
            <a:avLst/>
          </a:prstGeom>
        </p:spPr>
        <p:style>
          <a:lnRef idx="2">
            <a:schemeClr val="accent5"/>
          </a:lnRef>
          <a:fillRef idx="0">
            <a:schemeClr val="accent5"/>
          </a:fillRef>
          <a:effectRef idx="1">
            <a:schemeClr val="accent5"/>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sp>
        <p:nvSpPr>
          <p:cNvPr id="5" name="TextBox 5"/>
          <p:cNvSpPr txBox="1"/>
          <p:nvPr/>
        </p:nvSpPr>
        <p:spPr>
          <a:xfrm>
            <a:off x="514350" y="563211"/>
            <a:ext cx="16846709" cy="1259829"/>
          </a:xfrm>
          <a:prstGeom prst="rect">
            <a:avLst/>
          </a:prstGeom>
        </p:spPr>
        <p:txBody>
          <a:bodyPr lIns="0" tIns="0" rIns="0" bIns="0" rtlCol="0" anchor="t">
            <a:spAutoFit/>
          </a:bodyPr>
          <a:lstStyle/>
          <a:p>
            <a:pPr algn="ctr">
              <a:lnSpc>
                <a:spcPts val="10360"/>
              </a:lnSpc>
            </a:pPr>
            <a:r>
              <a:rPr lang="en-US" sz="7400" dirty="0">
                <a:solidFill>
                  <a:srgbClr val="FFFFFF"/>
                </a:solidFill>
                <a:latin typeface="Canva Sans Bold"/>
              </a:rPr>
              <a:t>Small and Specialized OS</a:t>
            </a:r>
          </a:p>
        </p:txBody>
      </p:sp>
      <p:sp>
        <p:nvSpPr>
          <p:cNvPr id="6" name="Content Placeholder 2">
            <a:extLst>
              <a:ext uri="{FF2B5EF4-FFF2-40B4-BE49-F238E27FC236}">
                <a16:creationId xmlns:a16="http://schemas.microsoft.com/office/drawing/2014/main" id="{F76650B3-3B66-E257-887F-BCA8B9823963}"/>
              </a:ext>
            </a:extLst>
          </p:cNvPr>
          <p:cNvSpPr txBox="1">
            <a:spLocks/>
          </p:cNvSpPr>
          <p:nvPr/>
        </p:nvSpPr>
        <p:spPr>
          <a:xfrm>
            <a:off x="685800" y="3055582"/>
            <a:ext cx="16010466" cy="593817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latin typeface="Arial" panose="020B0604020202020204" pitchFamily="34" charset="0"/>
              </a:rPr>
              <a:t>An embedded operating system is a specialized operating system designed to perform a specific task for a device that is not a computer. The main job of an embedded OS is to run the code that allows the device to do its job. </a:t>
            </a:r>
          </a:p>
          <a:p>
            <a:r>
              <a:rPr lang="en-US" dirty="0">
                <a:solidFill>
                  <a:schemeClr val="bg1"/>
                </a:solidFill>
                <a:latin typeface="Arial" panose="020B0604020202020204" pitchFamily="34" charset="0"/>
              </a:rPr>
              <a:t>The embedded OS also makes the device's hardware accessible to software that is running on top of the OS.</a:t>
            </a:r>
          </a:p>
          <a:p>
            <a:r>
              <a:rPr lang="en-US" dirty="0">
                <a:solidFill>
                  <a:schemeClr val="bg1"/>
                </a:solidFill>
                <a:latin typeface="Arial" panose="020B0604020202020204" pitchFamily="34" charset="0"/>
              </a:rPr>
              <a:t>An embedded OS often works within an embedded system. An embedded system is a computer that supports a machine. It performs one task in the bigger machine.</a:t>
            </a:r>
          </a:p>
          <a:p>
            <a:r>
              <a:rPr lang="en-US" dirty="0">
                <a:solidFill>
                  <a:schemeClr val="bg1"/>
                </a:solidFill>
                <a:latin typeface="Arial" panose="020B0604020202020204" pitchFamily="34" charset="0"/>
              </a:rPr>
              <a:t> Examples include computer systems in cars, traffic lights, digital televisions, ATMs, airplane controls, point of sale (POS) terminals, digital cameras, GPS navigation systems, elevators and Smart meters.</a:t>
            </a:r>
            <a:endParaRPr lang="en-US" dirty="0">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sp>
        <p:nvSpPr>
          <p:cNvPr id="5" name="TextBox 5"/>
          <p:cNvSpPr txBox="1"/>
          <p:nvPr/>
        </p:nvSpPr>
        <p:spPr>
          <a:xfrm>
            <a:off x="514350" y="563211"/>
            <a:ext cx="16846709" cy="1259829"/>
          </a:xfrm>
          <a:prstGeom prst="rect">
            <a:avLst/>
          </a:prstGeom>
        </p:spPr>
        <p:txBody>
          <a:bodyPr lIns="0" tIns="0" rIns="0" bIns="0" rtlCol="0" anchor="t">
            <a:spAutoFit/>
          </a:bodyPr>
          <a:lstStyle/>
          <a:p>
            <a:pPr algn="ctr">
              <a:lnSpc>
                <a:spcPts val="10360"/>
              </a:lnSpc>
            </a:pPr>
            <a:r>
              <a:rPr lang="en-US" sz="7400">
                <a:solidFill>
                  <a:srgbClr val="FFFFFF"/>
                </a:solidFill>
                <a:latin typeface="Canva Sans Bold"/>
              </a:rPr>
              <a:t>How Does Embedded OS Work ?</a:t>
            </a:r>
          </a:p>
        </p:txBody>
      </p:sp>
      <p:sp>
        <p:nvSpPr>
          <p:cNvPr id="6" name="Content Placeholder 2">
            <a:extLst>
              <a:ext uri="{FF2B5EF4-FFF2-40B4-BE49-F238E27FC236}">
                <a16:creationId xmlns:a16="http://schemas.microsoft.com/office/drawing/2014/main" id="{F87DE2D4-67C2-301B-B6E6-7F67D48E3CF7}"/>
              </a:ext>
            </a:extLst>
          </p:cNvPr>
          <p:cNvSpPr txBox="1">
            <a:spLocks/>
          </p:cNvSpPr>
          <p:nvPr/>
        </p:nvSpPr>
        <p:spPr>
          <a:xfrm>
            <a:off x="1237271" y="2781300"/>
            <a:ext cx="15400866" cy="6183311"/>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rPr>
              <a:t>An embedded OS enables an embedded device to do its job within a larger system. It communicates with the hardware of the embedded system to perform a specific function.</a:t>
            </a:r>
          </a:p>
          <a:p>
            <a:r>
              <a:rPr lang="en-US" dirty="0">
                <a:solidFill>
                  <a:schemeClr val="bg1"/>
                </a:solidFill>
              </a:rPr>
              <a:t> For example, an elevator might contain an embedded system, such as a microprocessor or microcontroller, that lets it understand which buttons the passenger is pressing. The embedded software that runs on that system is the embedded OS.</a:t>
            </a:r>
          </a:p>
          <a:p>
            <a:r>
              <a:rPr lang="en-US" dirty="0">
                <a:solidFill>
                  <a:schemeClr val="bg1"/>
                </a:solidFill>
              </a:rPr>
              <a:t>In contrast to an OS for a general-purpose computer, an embedded OS has limited functionality. Depending on the device in question, the system may only run a single embedded application. </a:t>
            </a:r>
          </a:p>
          <a:p>
            <a:r>
              <a:rPr lang="en-US" dirty="0">
                <a:solidFill>
                  <a:schemeClr val="bg1"/>
                </a:solidFill>
              </a:rPr>
              <a:t>However, that application is likely crucial to the device's operation. Given that, an embedded OS must be reliable and able to run with constraints on memory and processing power.</a:t>
            </a:r>
          </a:p>
          <a:p>
            <a:endParaRPr lang="en-US" dirty="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sp>
        <p:nvSpPr>
          <p:cNvPr id="5" name="TextBox 5"/>
          <p:cNvSpPr txBox="1"/>
          <p:nvPr/>
        </p:nvSpPr>
        <p:spPr>
          <a:xfrm>
            <a:off x="514350" y="563211"/>
            <a:ext cx="16846709" cy="1259829"/>
          </a:xfrm>
          <a:prstGeom prst="rect">
            <a:avLst/>
          </a:prstGeom>
        </p:spPr>
        <p:txBody>
          <a:bodyPr lIns="0" tIns="0" rIns="0" bIns="0" rtlCol="0" anchor="t">
            <a:spAutoFit/>
          </a:bodyPr>
          <a:lstStyle/>
          <a:p>
            <a:pPr algn="ctr">
              <a:lnSpc>
                <a:spcPts val="10360"/>
              </a:lnSpc>
            </a:pPr>
            <a:r>
              <a:rPr lang="en-US" sz="7400">
                <a:solidFill>
                  <a:srgbClr val="FFFFFF"/>
                </a:solidFill>
                <a:latin typeface="Canva Sans Bold"/>
              </a:rPr>
              <a:t>64 Bits OS</a:t>
            </a:r>
          </a:p>
        </p:txBody>
      </p:sp>
      <p:sp>
        <p:nvSpPr>
          <p:cNvPr id="6" name="Content Placeholder 2">
            <a:extLst>
              <a:ext uri="{FF2B5EF4-FFF2-40B4-BE49-F238E27FC236}">
                <a16:creationId xmlns:a16="http://schemas.microsoft.com/office/drawing/2014/main" id="{5B510155-A00C-55F5-8719-C5A40EC11CE9}"/>
              </a:ext>
            </a:extLst>
          </p:cNvPr>
          <p:cNvSpPr txBox="1">
            <a:spLocks/>
          </p:cNvSpPr>
          <p:nvPr/>
        </p:nvSpPr>
        <p:spPr>
          <a:xfrm>
            <a:off x="685800" y="2400300"/>
            <a:ext cx="15705666" cy="6792911"/>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rPr>
              <a:t>64-bit OS are an operating system that can process 64 bits at once in a machine. In recent times the majority of personal computers are using a 64-bit architecture, and 64-bit CPUs are also introduced to mobile devices in the years 2014–2015. A 64-bit OS will not be supported by a 32-bit system, but a 32-bit OS will be supported by a 64-bit system.</a:t>
            </a:r>
          </a:p>
          <a:p>
            <a:r>
              <a:rPr lang="en-US" dirty="0">
                <a:solidFill>
                  <a:schemeClr val="bg1"/>
                </a:solidFill>
              </a:rPr>
              <a:t>A generation of computers known as 64-bit is those that typically use 64-bit CPUs. More specifically, 64-bit refers to the size of the microprocessor or computer bus registers in the 64-bit system. </a:t>
            </a:r>
          </a:p>
          <a:p>
            <a:r>
              <a:rPr lang="en-US" dirty="0">
                <a:solidFill>
                  <a:schemeClr val="bg1"/>
                </a:solidFill>
              </a:rPr>
              <a:t>In general, </a:t>
            </a:r>
            <a:r>
              <a:rPr lang="en-US" b="1" dirty="0">
                <a:solidFill>
                  <a:schemeClr val="bg1"/>
                </a:solidFill>
              </a:rPr>
              <a:t>2</a:t>
            </a:r>
            <a:r>
              <a:rPr lang="en-US" b="1" baseline="30000" dirty="0">
                <a:solidFill>
                  <a:schemeClr val="bg1"/>
                </a:solidFill>
              </a:rPr>
              <a:t>64</a:t>
            </a:r>
            <a:r>
              <a:rPr lang="en-US" dirty="0">
                <a:solidFill>
                  <a:schemeClr val="bg1"/>
                </a:solidFill>
              </a:rPr>
              <a:t> memory addresses, or 18 quintillion bytes of RAM, are accessible to 64-bit systems. It means that 64-bit systems can easily manage any memory size larger than 4 GB of RAM. Software that has been compiled to operate on 64-bit hardware is commonly referred to as x86-64.</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31642"/>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sp>
        <p:nvSpPr>
          <p:cNvPr id="7" name="Content Placeholder 2">
            <a:extLst>
              <a:ext uri="{FF2B5EF4-FFF2-40B4-BE49-F238E27FC236}">
                <a16:creationId xmlns:a16="http://schemas.microsoft.com/office/drawing/2014/main" id="{5E950CD6-DA48-9D85-E83E-ADDB5727D6B1}"/>
              </a:ext>
            </a:extLst>
          </p:cNvPr>
          <p:cNvSpPr txBox="1">
            <a:spLocks/>
          </p:cNvSpPr>
          <p:nvPr/>
        </p:nvSpPr>
        <p:spPr>
          <a:xfrm>
            <a:off x="455952" y="784177"/>
            <a:ext cx="17222447" cy="388077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rPr>
              <a:t>64-bit OS are operating systems that can process 64 bits at once in a machine, and 64-bit systems can easily manage any memory size larger than 4 GB of RAM.</a:t>
            </a:r>
          </a:p>
          <a:p>
            <a:r>
              <a:rPr lang="en-US" dirty="0">
                <a:solidFill>
                  <a:schemeClr val="bg1"/>
                </a:solidFill>
              </a:rPr>
              <a:t>64-bit operating systems are important in today's world to speed up the solving processes of complex and heavy computing problems.</a:t>
            </a:r>
          </a:p>
          <a:p>
            <a:r>
              <a:rPr lang="en-US" dirty="0">
                <a:solidFill>
                  <a:schemeClr val="bg1"/>
                </a:solidFill>
              </a:rPr>
              <a:t>Mac OS X Snow Leopard was the first complete 64-bit operating system, and the iPhone 5s was the first smartphone to use a 64-bit processor (Apple A7).</a:t>
            </a:r>
          </a:p>
          <a:p>
            <a:endParaRPr lang="en-US" dirty="0">
              <a:solidFill>
                <a:schemeClr val="bg1"/>
              </a:solidFill>
            </a:endParaRPr>
          </a:p>
        </p:txBody>
      </p:sp>
      <p:pic>
        <p:nvPicPr>
          <p:cNvPr id="9" name="Picture 8">
            <a:extLst>
              <a:ext uri="{FF2B5EF4-FFF2-40B4-BE49-F238E27FC236}">
                <a16:creationId xmlns:a16="http://schemas.microsoft.com/office/drawing/2014/main" id="{3E041618-5FC1-FCC8-B3D4-B59E62FFAF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8299" y="4305300"/>
            <a:ext cx="15011401" cy="5500688"/>
          </a:xfrm>
          <a:prstGeom prst="rect">
            <a:avLst/>
          </a:prstGeom>
        </p:spPr>
      </p:pic>
    </p:spTree>
    <p:extLst>
      <p:ext uri="{BB962C8B-B14F-4D97-AF65-F5344CB8AC3E}">
        <p14:creationId xmlns:p14="http://schemas.microsoft.com/office/powerpoint/2010/main" val="25022718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sp>
        <p:nvSpPr>
          <p:cNvPr id="5" name="TextBox 5"/>
          <p:cNvSpPr txBox="1"/>
          <p:nvPr/>
        </p:nvSpPr>
        <p:spPr>
          <a:xfrm>
            <a:off x="514350" y="563211"/>
            <a:ext cx="16846709" cy="1259829"/>
          </a:xfrm>
          <a:prstGeom prst="rect">
            <a:avLst/>
          </a:prstGeom>
        </p:spPr>
        <p:txBody>
          <a:bodyPr lIns="0" tIns="0" rIns="0" bIns="0" rtlCol="0" anchor="t">
            <a:spAutoFit/>
          </a:bodyPr>
          <a:lstStyle/>
          <a:p>
            <a:pPr algn="ctr">
              <a:lnSpc>
                <a:spcPts val="10360"/>
              </a:lnSpc>
            </a:pPr>
            <a:r>
              <a:rPr lang="en-US" sz="7400">
                <a:solidFill>
                  <a:srgbClr val="FFFFFF"/>
                </a:solidFill>
                <a:latin typeface="Canva Sans Bold"/>
              </a:rPr>
              <a:t>Processes and Threads</a:t>
            </a:r>
          </a:p>
        </p:txBody>
      </p:sp>
      <p:sp>
        <p:nvSpPr>
          <p:cNvPr id="6" name="Content Placeholder 2">
            <a:extLst>
              <a:ext uri="{FF2B5EF4-FFF2-40B4-BE49-F238E27FC236}">
                <a16:creationId xmlns:a16="http://schemas.microsoft.com/office/drawing/2014/main" id="{56282D37-11E6-5A02-23DB-9FD61FD08678}"/>
              </a:ext>
            </a:extLst>
          </p:cNvPr>
          <p:cNvSpPr txBox="1">
            <a:spLocks/>
          </p:cNvSpPr>
          <p:nvPr/>
        </p:nvSpPr>
        <p:spPr>
          <a:xfrm>
            <a:off x="528557" y="2938221"/>
            <a:ext cx="15765022" cy="7046376"/>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i="1" dirty="0">
                <a:solidFill>
                  <a:schemeClr val="accent1">
                    <a:lumMod val="75000"/>
                  </a:schemeClr>
                </a:solidFill>
              </a:rPr>
              <a:t>Processes: </a:t>
            </a:r>
            <a:r>
              <a:rPr lang="en-US" dirty="0">
                <a:solidFill>
                  <a:schemeClr val="bg1"/>
                </a:solidFill>
              </a:rPr>
              <a:t>Independent execution units that have their own memory space, resources, and program code, providing isolation and parallelism.</a:t>
            </a:r>
          </a:p>
          <a:p>
            <a:r>
              <a:rPr lang="en-US" b="1" i="1" dirty="0">
                <a:solidFill>
                  <a:schemeClr val="accent1">
                    <a:lumMod val="75000"/>
                  </a:schemeClr>
                </a:solidFill>
              </a:rPr>
              <a:t>Threads: </a:t>
            </a:r>
            <a:r>
              <a:rPr lang="en-US" dirty="0">
                <a:solidFill>
                  <a:schemeClr val="bg1"/>
                </a:solidFill>
              </a:rPr>
              <a:t>Smaller units within processes that share the same memory space, enabling efficient multitasking and better resource utilization.</a:t>
            </a:r>
          </a:p>
          <a:p>
            <a:r>
              <a:rPr lang="en-US" b="1" i="1" dirty="0">
                <a:solidFill>
                  <a:schemeClr val="accent1">
                    <a:lumMod val="75000"/>
                  </a:schemeClr>
                </a:solidFill>
              </a:rPr>
              <a:t>Communication: </a:t>
            </a:r>
            <a:r>
              <a:rPr lang="en-US" dirty="0">
                <a:solidFill>
                  <a:schemeClr val="bg1"/>
                </a:solidFill>
              </a:rPr>
              <a:t>Threads within a process can communicate and share data more easily than processes, as they share memory.</a:t>
            </a:r>
          </a:p>
          <a:p>
            <a:r>
              <a:rPr lang="en-US" b="1" i="1" dirty="0">
                <a:solidFill>
                  <a:schemeClr val="accent1">
                    <a:lumMod val="75000"/>
                  </a:schemeClr>
                </a:solidFill>
              </a:rPr>
              <a:t>Scheduling: </a:t>
            </a:r>
            <a:r>
              <a:rPr lang="en-US" dirty="0">
                <a:solidFill>
                  <a:schemeClr val="bg1"/>
                </a:solidFill>
              </a:rPr>
              <a:t>Processes and threads are scheduled by the OS's scheduler to execute on the CPU, balancing fairness and efficiency.</a:t>
            </a:r>
          </a:p>
          <a:p>
            <a:r>
              <a:rPr lang="en-US" b="1" i="1" dirty="0">
                <a:solidFill>
                  <a:schemeClr val="accent1">
                    <a:lumMod val="75000"/>
                  </a:schemeClr>
                </a:solidFill>
              </a:rPr>
              <a:t>Concurrency: </a:t>
            </a:r>
            <a:r>
              <a:rPr lang="en-US" dirty="0">
                <a:solidFill>
                  <a:schemeClr val="bg1"/>
                </a:solidFill>
              </a:rPr>
              <a:t>Threads enable concurrent execution, allowing multiple tasks to progress simultaneously, improving system responsiveness.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A091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767217" y="4279673"/>
            <a:ext cx="16753566" cy="2352675"/>
          </a:xfrm>
          <a:prstGeom prst="rect">
            <a:avLst/>
          </a:prstGeom>
        </p:spPr>
        <p:txBody>
          <a:bodyPr lIns="0" tIns="0" rIns="0" bIns="0" rtlCol="0" anchor="t">
            <a:spAutoFit/>
          </a:bodyPr>
          <a:lstStyle/>
          <a:p>
            <a:pPr marL="0" lvl="0" indent="0" algn="r">
              <a:lnSpc>
                <a:spcPts val="9240"/>
              </a:lnSpc>
              <a:spcBef>
                <a:spcPct val="0"/>
              </a:spcBef>
            </a:pPr>
            <a:r>
              <a:rPr lang="en-US" sz="7700">
                <a:solidFill>
                  <a:srgbClr val="24DBC5"/>
                </a:solidFill>
                <a:latin typeface="Prompt Bold"/>
              </a:rPr>
              <a:t>SYSTEM PERFORMANCE AND MODELS</a:t>
            </a:r>
          </a:p>
        </p:txBody>
      </p:sp>
      <p:sp>
        <p:nvSpPr>
          <p:cNvPr id="5" name="AutoShape 5"/>
          <p:cNvSpPr/>
          <p:nvPr/>
        </p:nvSpPr>
        <p:spPr>
          <a:xfrm flipV="1">
            <a:off x="17812362" y="2420576"/>
            <a:ext cx="0" cy="3737243"/>
          </a:xfrm>
          <a:prstGeom prst="line">
            <a:avLst/>
          </a:prstGeom>
          <a:ln w="38100" cap="flat">
            <a:solidFill>
              <a:srgbClr val="E8EEF2"/>
            </a:solidFill>
            <a:prstDash val="solid"/>
            <a:headEnd type="none" w="sm" len="sm"/>
            <a:tailEnd type="none" w="sm" len="sm"/>
          </a:ln>
        </p:spPr>
        <p:txBody>
          <a:bodyPr/>
          <a:lstStyle/>
          <a:p>
            <a:endParaRPr lang="en-US"/>
          </a:p>
        </p:txBody>
      </p:sp>
      <p:sp>
        <p:nvSpPr>
          <p:cNvPr id="6" name="TextBox 6"/>
          <p:cNvSpPr txBox="1"/>
          <p:nvPr/>
        </p:nvSpPr>
        <p:spPr>
          <a:xfrm>
            <a:off x="12780963" y="582251"/>
            <a:ext cx="4478337" cy="3676650"/>
          </a:xfrm>
          <a:prstGeom prst="rect">
            <a:avLst/>
          </a:prstGeom>
        </p:spPr>
        <p:txBody>
          <a:bodyPr lIns="0" tIns="0" rIns="0" bIns="0" rtlCol="0" anchor="t">
            <a:spAutoFit/>
          </a:bodyPr>
          <a:lstStyle/>
          <a:p>
            <a:pPr marL="0" lvl="0" indent="0" algn="r">
              <a:lnSpc>
                <a:spcPts val="28999"/>
              </a:lnSpc>
              <a:spcBef>
                <a:spcPct val="0"/>
              </a:spcBef>
            </a:pPr>
            <a:r>
              <a:rPr lang="en-US" sz="24166" spc="-1014">
                <a:solidFill>
                  <a:srgbClr val="E8EEF2"/>
                </a:solidFill>
                <a:latin typeface="Prompt Light"/>
              </a:rPr>
              <a:t>02</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Freeform 4"/>
          <p:cNvSpPr/>
          <p:nvPr/>
        </p:nvSpPr>
        <p:spPr>
          <a:xfrm>
            <a:off x="12289147" y="269124"/>
            <a:ext cx="7495082" cy="5143500"/>
          </a:xfrm>
          <a:custGeom>
            <a:avLst/>
            <a:gdLst/>
            <a:ahLst/>
            <a:cxnLst/>
            <a:rect l="l" t="t" r="r" b="b"/>
            <a:pathLst>
              <a:path w="7495082" h="5143500">
                <a:moveTo>
                  <a:pt x="0" y="0"/>
                </a:moveTo>
                <a:lnTo>
                  <a:pt x="7495082" y="0"/>
                </a:lnTo>
                <a:lnTo>
                  <a:pt x="7495082" y="5143500"/>
                </a:lnTo>
                <a:lnTo>
                  <a:pt x="0" y="5143500"/>
                </a:lnTo>
                <a:lnTo>
                  <a:pt x="0" y="0"/>
                </a:lnTo>
                <a:close/>
              </a:path>
            </a:pathLst>
          </a:custGeom>
          <a:blipFill>
            <a:blip r:embed="rId2"/>
            <a:stretch>
              <a:fillRect/>
            </a:stretch>
          </a:blipFill>
        </p:spPr>
        <p:txBody>
          <a:bodyPr/>
          <a:lstStyle/>
          <a:p>
            <a:endParaRPr lang="en-US"/>
          </a:p>
        </p:txBody>
      </p:sp>
      <p:sp>
        <p:nvSpPr>
          <p:cNvPr id="5" name="TextBox 5"/>
          <p:cNvSpPr txBox="1"/>
          <p:nvPr/>
        </p:nvSpPr>
        <p:spPr>
          <a:xfrm>
            <a:off x="1028700" y="2247900"/>
            <a:ext cx="11601834" cy="1219200"/>
          </a:xfrm>
          <a:prstGeom prst="rect">
            <a:avLst/>
          </a:prstGeom>
        </p:spPr>
        <p:txBody>
          <a:bodyPr lIns="0" tIns="0" rIns="0" bIns="0" rtlCol="0" anchor="t">
            <a:spAutoFit/>
          </a:bodyPr>
          <a:lstStyle/>
          <a:p>
            <a:pPr>
              <a:lnSpc>
                <a:spcPts val="9600"/>
              </a:lnSpc>
            </a:pPr>
            <a:r>
              <a:rPr lang="en-US" sz="8000">
                <a:solidFill>
                  <a:srgbClr val="24DBC5"/>
                </a:solidFill>
                <a:latin typeface="Prompt Bold"/>
              </a:rPr>
              <a:t>COMPUTER SYSTEMS</a:t>
            </a:r>
          </a:p>
        </p:txBody>
      </p:sp>
      <p:grpSp>
        <p:nvGrpSpPr>
          <p:cNvPr id="11" name="Group 11"/>
          <p:cNvGrpSpPr/>
          <p:nvPr/>
        </p:nvGrpSpPr>
        <p:grpSpPr>
          <a:xfrm>
            <a:off x="9144000" y="5822199"/>
            <a:ext cx="4539394" cy="4464801"/>
            <a:chOff x="0" y="0"/>
            <a:chExt cx="1195561" cy="1175915"/>
          </a:xfrm>
        </p:grpSpPr>
        <p:sp>
          <p:nvSpPr>
            <p:cNvPr id="12" name="Freeform 12"/>
            <p:cNvSpPr/>
            <p:nvPr/>
          </p:nvSpPr>
          <p:spPr>
            <a:xfrm>
              <a:off x="0" y="0"/>
              <a:ext cx="1195561" cy="1175915"/>
            </a:xfrm>
            <a:custGeom>
              <a:avLst/>
              <a:gdLst/>
              <a:ahLst/>
              <a:cxnLst/>
              <a:rect l="l" t="t" r="r" b="b"/>
              <a:pathLst>
                <a:path w="1195561" h="1175915">
                  <a:moveTo>
                    <a:pt x="0" y="0"/>
                  </a:moveTo>
                  <a:lnTo>
                    <a:pt x="1195561" y="0"/>
                  </a:lnTo>
                  <a:lnTo>
                    <a:pt x="1195561" y="1175915"/>
                  </a:lnTo>
                  <a:lnTo>
                    <a:pt x="0" y="1175915"/>
                  </a:lnTo>
                  <a:close/>
                </a:path>
              </a:pathLst>
            </a:custGeom>
            <a:solidFill>
              <a:srgbClr val="000000">
                <a:alpha val="40000"/>
              </a:srgbClr>
            </a:solidFill>
          </p:spPr>
          <p:txBody>
            <a:bodyPr/>
            <a:lstStyle/>
            <a:p>
              <a:endParaRPr lang="en-US"/>
            </a:p>
          </p:txBody>
        </p:sp>
        <p:sp>
          <p:nvSpPr>
            <p:cNvPr id="13" name="TextBox 13"/>
            <p:cNvSpPr txBox="1"/>
            <p:nvPr/>
          </p:nvSpPr>
          <p:spPr>
            <a:xfrm>
              <a:off x="0" y="-38100"/>
              <a:ext cx="812800" cy="850900"/>
            </a:xfrm>
            <a:prstGeom prst="rect">
              <a:avLst/>
            </a:prstGeom>
          </p:spPr>
          <p:txBody>
            <a:bodyPr lIns="50800" tIns="50800" rIns="50800" bIns="50800" rtlCol="0" anchor="ctr"/>
            <a:lstStyle/>
            <a:p>
              <a:pPr algn="ctr">
                <a:lnSpc>
                  <a:spcPts val="3359"/>
                </a:lnSpc>
              </a:pPr>
              <a:endParaRPr/>
            </a:p>
          </p:txBody>
        </p:sp>
      </p:grpSp>
      <p:sp>
        <p:nvSpPr>
          <p:cNvPr id="17" name="Freeform 17"/>
          <p:cNvSpPr/>
          <p:nvPr/>
        </p:nvSpPr>
        <p:spPr>
          <a:xfrm>
            <a:off x="9144000" y="269124"/>
            <a:ext cx="7495082" cy="5143500"/>
          </a:xfrm>
          <a:custGeom>
            <a:avLst/>
            <a:gdLst/>
            <a:ahLst/>
            <a:cxnLst/>
            <a:rect l="l" t="t" r="r" b="b"/>
            <a:pathLst>
              <a:path w="7495082" h="5143500">
                <a:moveTo>
                  <a:pt x="0" y="0"/>
                </a:moveTo>
                <a:lnTo>
                  <a:pt x="7495082" y="0"/>
                </a:lnTo>
                <a:lnTo>
                  <a:pt x="7495082" y="5143500"/>
                </a:lnTo>
                <a:lnTo>
                  <a:pt x="0" y="5143500"/>
                </a:lnTo>
                <a:lnTo>
                  <a:pt x="0" y="0"/>
                </a:lnTo>
                <a:close/>
              </a:path>
            </a:pathLst>
          </a:custGeom>
          <a:blipFill>
            <a:blip r:embed="rId2">
              <a:alphaModFix amt="50000"/>
            </a:blip>
            <a:stretch>
              <a:fillRect/>
            </a:stretch>
          </a:blipFill>
        </p:spPr>
        <p:txBody>
          <a:bodyPr/>
          <a:lstStyle/>
          <a:p>
            <a:endParaRPr lang="en-US"/>
          </a:p>
        </p:txBody>
      </p:sp>
      <p:sp>
        <p:nvSpPr>
          <p:cNvPr id="23" name="TextBox 23"/>
          <p:cNvSpPr txBox="1"/>
          <p:nvPr/>
        </p:nvSpPr>
        <p:spPr>
          <a:xfrm>
            <a:off x="1028700" y="1028700"/>
            <a:ext cx="10097176" cy="1219200"/>
          </a:xfrm>
          <a:prstGeom prst="rect">
            <a:avLst/>
          </a:prstGeom>
        </p:spPr>
        <p:txBody>
          <a:bodyPr lIns="0" tIns="0" rIns="0" bIns="0" rtlCol="0" anchor="t">
            <a:spAutoFit/>
          </a:bodyPr>
          <a:lstStyle/>
          <a:p>
            <a:pPr>
              <a:lnSpc>
                <a:spcPts val="9600"/>
              </a:lnSpc>
            </a:pPr>
            <a:r>
              <a:rPr lang="en-US" sz="8000">
                <a:solidFill>
                  <a:srgbClr val="E8EEF2"/>
                </a:solidFill>
                <a:latin typeface="Prompt Light"/>
              </a:rPr>
              <a:t>PERFORMANCE OF</a:t>
            </a:r>
          </a:p>
        </p:txBody>
      </p:sp>
      <p:grpSp>
        <p:nvGrpSpPr>
          <p:cNvPr id="27" name="Group 27"/>
          <p:cNvGrpSpPr/>
          <p:nvPr/>
        </p:nvGrpSpPr>
        <p:grpSpPr>
          <a:xfrm>
            <a:off x="13775661" y="5822199"/>
            <a:ext cx="4539394" cy="4464801"/>
            <a:chOff x="0" y="0"/>
            <a:chExt cx="1195561" cy="1175915"/>
          </a:xfrm>
        </p:grpSpPr>
        <p:sp>
          <p:nvSpPr>
            <p:cNvPr id="28" name="Freeform 28"/>
            <p:cNvSpPr/>
            <p:nvPr/>
          </p:nvSpPr>
          <p:spPr>
            <a:xfrm>
              <a:off x="0" y="0"/>
              <a:ext cx="1195561" cy="1175915"/>
            </a:xfrm>
            <a:custGeom>
              <a:avLst/>
              <a:gdLst/>
              <a:ahLst/>
              <a:cxnLst/>
              <a:rect l="l" t="t" r="r" b="b"/>
              <a:pathLst>
                <a:path w="1195561" h="1175915">
                  <a:moveTo>
                    <a:pt x="0" y="0"/>
                  </a:moveTo>
                  <a:lnTo>
                    <a:pt x="1195561" y="0"/>
                  </a:lnTo>
                  <a:lnTo>
                    <a:pt x="1195561" y="1175915"/>
                  </a:lnTo>
                  <a:lnTo>
                    <a:pt x="0" y="1175915"/>
                  </a:lnTo>
                  <a:close/>
                </a:path>
              </a:pathLst>
            </a:custGeom>
            <a:solidFill>
              <a:srgbClr val="000000">
                <a:alpha val="40000"/>
              </a:srgbClr>
            </a:solidFill>
          </p:spPr>
          <p:txBody>
            <a:bodyPr/>
            <a:lstStyle/>
            <a:p>
              <a:endParaRPr lang="en-US"/>
            </a:p>
          </p:txBody>
        </p:sp>
        <p:sp>
          <p:nvSpPr>
            <p:cNvPr id="29" name="TextBox 29"/>
            <p:cNvSpPr txBox="1"/>
            <p:nvPr/>
          </p:nvSpPr>
          <p:spPr>
            <a:xfrm>
              <a:off x="0" y="-38100"/>
              <a:ext cx="812800" cy="850900"/>
            </a:xfrm>
            <a:prstGeom prst="rect">
              <a:avLst/>
            </a:prstGeom>
          </p:spPr>
          <p:txBody>
            <a:bodyPr lIns="50800" tIns="50800" rIns="50800" bIns="50800" rtlCol="0" anchor="ctr"/>
            <a:lstStyle/>
            <a:p>
              <a:pPr algn="ctr">
                <a:lnSpc>
                  <a:spcPts val="3359"/>
                </a:lnSpc>
              </a:pPr>
              <a:endParaRPr/>
            </a:p>
          </p:txBody>
        </p:sp>
      </p:grpSp>
      <p:sp>
        <p:nvSpPr>
          <p:cNvPr id="38" name="Content Placeholder 2">
            <a:extLst>
              <a:ext uri="{FF2B5EF4-FFF2-40B4-BE49-F238E27FC236}">
                <a16:creationId xmlns:a16="http://schemas.microsoft.com/office/drawing/2014/main" id="{FB754C57-F66D-45F7-C72A-B26022342432}"/>
              </a:ext>
            </a:extLst>
          </p:cNvPr>
          <p:cNvSpPr txBox="1">
            <a:spLocks/>
          </p:cNvSpPr>
          <p:nvPr/>
        </p:nvSpPr>
        <p:spPr>
          <a:xfrm>
            <a:off x="677334" y="3744062"/>
            <a:ext cx="16581966" cy="7097711"/>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rPr>
              <a:t>The performance of computer systems refers to their ability to efficiently execute tasks and process data.</a:t>
            </a:r>
          </a:p>
          <a:p>
            <a:r>
              <a:rPr lang="en-US" dirty="0">
                <a:solidFill>
                  <a:schemeClr val="bg1"/>
                </a:solidFill>
              </a:rPr>
              <a:t> It is measured by factors like processing speed, response time, throughput, and resource utilization. </a:t>
            </a:r>
          </a:p>
          <a:p>
            <a:r>
              <a:rPr lang="en-US" dirty="0">
                <a:solidFill>
                  <a:schemeClr val="bg1"/>
                </a:solidFill>
              </a:rPr>
              <a:t>A high-performance computer system exhibits quick execution, minimal latency, and optimal resource allocation, leading to enhanced productivity and user satisfaction.</a:t>
            </a:r>
          </a:p>
          <a:p>
            <a:r>
              <a:rPr lang="en-US" dirty="0">
                <a:solidFill>
                  <a:schemeClr val="bg1"/>
                </a:solidFill>
              </a:rPr>
              <a:t> Performance analysis involves benchmarking, profiling, and optimization techniques to identify and address bottlenecks, ensuring optimal system operation.</a:t>
            </a:r>
          </a:p>
          <a:p>
            <a:r>
              <a:rPr lang="en-US" dirty="0">
                <a:solidFill>
                  <a:schemeClr val="bg1"/>
                </a:solidFill>
              </a:rPr>
              <a:t> Continuous monitoring and improvement of performance are crucial to meet evolving computational demands and user expectations.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A0910"/>
        </a:solidFill>
        <a:effectLst/>
      </p:bgPr>
    </p:bg>
    <p:spTree>
      <p:nvGrpSpPr>
        <p:cNvPr id="1" name=""/>
        <p:cNvGrpSpPr/>
        <p:nvPr/>
      </p:nvGrpSpPr>
      <p:grpSpPr>
        <a:xfrm>
          <a:off x="0" y="0"/>
          <a:ext cx="0" cy="0"/>
          <a:chOff x="0" y="0"/>
          <a:chExt cx="0" cy="0"/>
        </a:xfrm>
      </p:grpSpPr>
      <p:grpSp>
        <p:nvGrpSpPr>
          <p:cNvPr id="2" name="Group 2"/>
          <p:cNvGrpSpPr/>
          <p:nvPr/>
        </p:nvGrpSpPr>
        <p:grpSpPr>
          <a:xfrm>
            <a:off x="7852402" y="1241169"/>
            <a:ext cx="5206035" cy="2999897"/>
            <a:chOff x="0" y="0"/>
            <a:chExt cx="6941380" cy="3999863"/>
          </a:xfrm>
        </p:grpSpPr>
        <p:sp>
          <p:nvSpPr>
            <p:cNvPr id="3" name="AutoShape 3"/>
            <p:cNvSpPr/>
            <p:nvPr/>
          </p:nvSpPr>
          <p:spPr>
            <a:xfrm>
              <a:off x="0" y="0"/>
              <a:ext cx="6941380" cy="3999863"/>
            </a:xfrm>
            <a:prstGeom prst="rect">
              <a:avLst/>
            </a:prstGeom>
            <a:solidFill>
              <a:srgbClr val="0A0910"/>
            </a:solidFill>
          </p:spPr>
          <p:txBody>
            <a:bodyPr/>
            <a:lstStyle/>
            <a:p>
              <a:endParaRPr lang="en-US"/>
            </a:p>
          </p:txBody>
        </p:sp>
      </p:grpSp>
      <p:grpSp>
        <p:nvGrpSpPr>
          <p:cNvPr id="4" name="Group 4"/>
          <p:cNvGrpSpPr/>
          <p:nvPr/>
        </p:nvGrpSpPr>
        <p:grpSpPr>
          <a:xfrm>
            <a:off x="7852402" y="4264136"/>
            <a:ext cx="5206035" cy="2999897"/>
            <a:chOff x="0" y="0"/>
            <a:chExt cx="6941380" cy="3999863"/>
          </a:xfrm>
        </p:grpSpPr>
        <p:sp>
          <p:nvSpPr>
            <p:cNvPr id="5" name="AutoShape 5"/>
            <p:cNvSpPr/>
            <p:nvPr/>
          </p:nvSpPr>
          <p:spPr>
            <a:xfrm>
              <a:off x="0" y="0"/>
              <a:ext cx="6941380" cy="3999863"/>
            </a:xfrm>
            <a:prstGeom prst="rect">
              <a:avLst/>
            </a:prstGeom>
            <a:solidFill>
              <a:srgbClr val="0A0910"/>
            </a:solidFill>
          </p:spPr>
          <p:txBody>
            <a:bodyPr/>
            <a:lstStyle/>
            <a:p>
              <a:endParaRPr lang="en-US"/>
            </a:p>
          </p:txBody>
        </p:sp>
      </p:grpSp>
      <p:grpSp>
        <p:nvGrpSpPr>
          <p:cNvPr id="6" name="Group 6"/>
          <p:cNvGrpSpPr/>
          <p:nvPr/>
        </p:nvGrpSpPr>
        <p:grpSpPr>
          <a:xfrm>
            <a:off x="7852402" y="7287103"/>
            <a:ext cx="5206035" cy="2999897"/>
            <a:chOff x="0" y="0"/>
            <a:chExt cx="6941380" cy="3999863"/>
          </a:xfrm>
        </p:grpSpPr>
        <p:sp>
          <p:nvSpPr>
            <p:cNvPr id="7" name="AutoShape 7"/>
            <p:cNvSpPr/>
            <p:nvPr/>
          </p:nvSpPr>
          <p:spPr>
            <a:xfrm>
              <a:off x="0" y="0"/>
              <a:ext cx="6941380" cy="3999863"/>
            </a:xfrm>
            <a:prstGeom prst="rect">
              <a:avLst/>
            </a:prstGeom>
            <a:solidFill>
              <a:srgbClr val="0A0910"/>
            </a:solidFill>
          </p:spPr>
          <p:txBody>
            <a:bodyPr/>
            <a:lstStyle/>
            <a:p>
              <a:endParaRPr lang="en-US"/>
            </a:p>
          </p:txBody>
        </p:sp>
      </p:grpSp>
      <p:sp>
        <p:nvSpPr>
          <p:cNvPr id="8" name="TextBox 8"/>
          <p:cNvSpPr txBox="1"/>
          <p:nvPr/>
        </p:nvSpPr>
        <p:spPr>
          <a:xfrm>
            <a:off x="13507304" y="4971583"/>
            <a:ext cx="4419591" cy="1457325"/>
          </a:xfrm>
          <a:prstGeom prst="rect">
            <a:avLst/>
          </a:prstGeom>
        </p:spPr>
        <p:txBody>
          <a:bodyPr lIns="0" tIns="0" rIns="0" bIns="0" rtlCol="0" anchor="t">
            <a:spAutoFit/>
          </a:bodyPr>
          <a:lstStyle/>
          <a:p>
            <a:pPr marL="0" lvl="0" indent="0">
              <a:lnSpc>
                <a:spcPts val="3840"/>
              </a:lnSpc>
              <a:spcBef>
                <a:spcPct val="0"/>
              </a:spcBef>
            </a:pPr>
            <a:r>
              <a:rPr lang="en-US" sz="3200">
                <a:solidFill>
                  <a:srgbClr val="24DBC5"/>
                </a:solidFill>
                <a:latin typeface="Prompt Bold"/>
              </a:rPr>
              <a:t>SYSTEM PERFORMANCE AND MODELS</a:t>
            </a:r>
          </a:p>
        </p:txBody>
      </p:sp>
      <p:sp>
        <p:nvSpPr>
          <p:cNvPr id="9" name="TextBox 9"/>
          <p:cNvSpPr txBox="1"/>
          <p:nvPr/>
        </p:nvSpPr>
        <p:spPr>
          <a:xfrm>
            <a:off x="13507304" y="1948616"/>
            <a:ext cx="3306074" cy="485775"/>
          </a:xfrm>
          <a:prstGeom prst="rect">
            <a:avLst/>
          </a:prstGeom>
        </p:spPr>
        <p:txBody>
          <a:bodyPr lIns="0" tIns="0" rIns="0" bIns="0" rtlCol="0" anchor="t">
            <a:spAutoFit/>
          </a:bodyPr>
          <a:lstStyle/>
          <a:p>
            <a:pPr marL="0" lvl="0" indent="0">
              <a:lnSpc>
                <a:spcPts val="3840"/>
              </a:lnSpc>
              <a:spcBef>
                <a:spcPct val="0"/>
              </a:spcBef>
            </a:pPr>
            <a:r>
              <a:rPr lang="en-US" sz="3200">
                <a:solidFill>
                  <a:srgbClr val="24DBC5"/>
                </a:solidFill>
                <a:latin typeface="Prompt Bold"/>
              </a:rPr>
              <a:t>INTRODUCTION</a:t>
            </a:r>
          </a:p>
        </p:txBody>
      </p:sp>
      <p:sp>
        <p:nvSpPr>
          <p:cNvPr id="10" name="TextBox 10"/>
          <p:cNvSpPr txBox="1"/>
          <p:nvPr/>
        </p:nvSpPr>
        <p:spPr>
          <a:xfrm>
            <a:off x="13507304" y="7994550"/>
            <a:ext cx="4115549" cy="971550"/>
          </a:xfrm>
          <a:prstGeom prst="rect">
            <a:avLst/>
          </a:prstGeom>
        </p:spPr>
        <p:txBody>
          <a:bodyPr lIns="0" tIns="0" rIns="0" bIns="0" rtlCol="0" anchor="t">
            <a:spAutoFit/>
          </a:bodyPr>
          <a:lstStyle/>
          <a:p>
            <a:pPr marL="0" lvl="0" indent="0">
              <a:lnSpc>
                <a:spcPts val="3840"/>
              </a:lnSpc>
              <a:spcBef>
                <a:spcPct val="0"/>
              </a:spcBef>
            </a:pPr>
            <a:r>
              <a:rPr lang="en-US" sz="3200">
                <a:solidFill>
                  <a:srgbClr val="24DBC5"/>
                </a:solidFill>
                <a:latin typeface="Prompt Bold"/>
              </a:rPr>
              <a:t>ISSUES AND LIMITATIONS</a:t>
            </a:r>
          </a:p>
        </p:txBody>
      </p:sp>
      <p:sp>
        <p:nvSpPr>
          <p:cNvPr id="11" name="TextBox 11"/>
          <p:cNvSpPr txBox="1"/>
          <p:nvPr/>
        </p:nvSpPr>
        <p:spPr>
          <a:xfrm>
            <a:off x="1147417" y="1241169"/>
            <a:ext cx="4868730" cy="1219200"/>
          </a:xfrm>
          <a:prstGeom prst="rect">
            <a:avLst/>
          </a:prstGeom>
        </p:spPr>
        <p:txBody>
          <a:bodyPr lIns="0" tIns="0" rIns="0" bIns="0" rtlCol="0" anchor="t">
            <a:spAutoFit/>
          </a:bodyPr>
          <a:lstStyle/>
          <a:p>
            <a:pPr marL="0" lvl="0" indent="0">
              <a:lnSpc>
                <a:spcPts val="9600"/>
              </a:lnSpc>
              <a:spcBef>
                <a:spcPct val="0"/>
              </a:spcBef>
            </a:pPr>
            <a:r>
              <a:rPr lang="en-US" sz="8000" spc="-336">
                <a:solidFill>
                  <a:srgbClr val="E8EEF2"/>
                </a:solidFill>
                <a:latin typeface="Prompt Light"/>
              </a:rPr>
              <a:t>TABLE OF </a:t>
            </a:r>
          </a:p>
        </p:txBody>
      </p:sp>
      <p:sp>
        <p:nvSpPr>
          <p:cNvPr id="12" name="TextBox 12"/>
          <p:cNvSpPr txBox="1"/>
          <p:nvPr/>
        </p:nvSpPr>
        <p:spPr>
          <a:xfrm>
            <a:off x="1147417" y="2584194"/>
            <a:ext cx="5848460" cy="1219200"/>
          </a:xfrm>
          <a:prstGeom prst="rect">
            <a:avLst/>
          </a:prstGeom>
        </p:spPr>
        <p:txBody>
          <a:bodyPr lIns="0" tIns="0" rIns="0" bIns="0" rtlCol="0" anchor="t">
            <a:spAutoFit/>
          </a:bodyPr>
          <a:lstStyle/>
          <a:p>
            <a:pPr marL="0" lvl="0" indent="0">
              <a:lnSpc>
                <a:spcPts val="9600"/>
              </a:lnSpc>
              <a:spcBef>
                <a:spcPct val="0"/>
              </a:spcBef>
            </a:pPr>
            <a:r>
              <a:rPr lang="en-US" sz="8000" spc="-336">
                <a:solidFill>
                  <a:srgbClr val="24DBC5"/>
                </a:solidFill>
                <a:latin typeface="Prompt Bold"/>
              </a:rPr>
              <a:t>CONTENTS</a:t>
            </a:r>
          </a:p>
        </p:txBody>
      </p:sp>
      <p:sp>
        <p:nvSpPr>
          <p:cNvPr id="13" name="TextBox 13"/>
          <p:cNvSpPr txBox="1"/>
          <p:nvPr/>
        </p:nvSpPr>
        <p:spPr>
          <a:xfrm>
            <a:off x="10847782" y="1350551"/>
            <a:ext cx="1996608" cy="1219200"/>
          </a:xfrm>
          <a:prstGeom prst="rect">
            <a:avLst/>
          </a:prstGeom>
        </p:spPr>
        <p:txBody>
          <a:bodyPr lIns="0" tIns="0" rIns="0" bIns="0" rtlCol="0" anchor="t">
            <a:spAutoFit/>
          </a:bodyPr>
          <a:lstStyle/>
          <a:p>
            <a:pPr marL="0" lvl="0" indent="0" algn="r">
              <a:lnSpc>
                <a:spcPts val="9600"/>
              </a:lnSpc>
              <a:spcBef>
                <a:spcPct val="0"/>
              </a:spcBef>
            </a:pPr>
            <a:r>
              <a:rPr lang="en-US" sz="8000" spc="-336">
                <a:solidFill>
                  <a:srgbClr val="E8EEF2"/>
                </a:solidFill>
                <a:latin typeface="Prompt Light"/>
              </a:rPr>
              <a:t>01</a:t>
            </a:r>
          </a:p>
        </p:txBody>
      </p:sp>
      <p:sp>
        <p:nvSpPr>
          <p:cNvPr id="14" name="TextBox 14"/>
          <p:cNvSpPr txBox="1"/>
          <p:nvPr/>
        </p:nvSpPr>
        <p:spPr>
          <a:xfrm>
            <a:off x="10847782" y="4347540"/>
            <a:ext cx="1996608" cy="1219200"/>
          </a:xfrm>
          <a:prstGeom prst="rect">
            <a:avLst/>
          </a:prstGeom>
        </p:spPr>
        <p:txBody>
          <a:bodyPr lIns="0" tIns="0" rIns="0" bIns="0" rtlCol="0" anchor="t">
            <a:spAutoFit/>
          </a:bodyPr>
          <a:lstStyle/>
          <a:p>
            <a:pPr marL="0" lvl="0" indent="0" algn="r">
              <a:lnSpc>
                <a:spcPts val="9600"/>
              </a:lnSpc>
              <a:spcBef>
                <a:spcPct val="0"/>
              </a:spcBef>
            </a:pPr>
            <a:r>
              <a:rPr lang="en-US" sz="8000" spc="-336">
                <a:solidFill>
                  <a:srgbClr val="E8EEF2"/>
                </a:solidFill>
                <a:latin typeface="Prompt Light"/>
              </a:rPr>
              <a:t>02</a:t>
            </a:r>
          </a:p>
        </p:txBody>
      </p:sp>
      <p:sp>
        <p:nvSpPr>
          <p:cNvPr id="15" name="TextBox 15"/>
          <p:cNvSpPr txBox="1"/>
          <p:nvPr/>
        </p:nvSpPr>
        <p:spPr>
          <a:xfrm>
            <a:off x="10847782" y="7373415"/>
            <a:ext cx="1996608" cy="1219200"/>
          </a:xfrm>
          <a:prstGeom prst="rect">
            <a:avLst/>
          </a:prstGeom>
        </p:spPr>
        <p:txBody>
          <a:bodyPr lIns="0" tIns="0" rIns="0" bIns="0" rtlCol="0" anchor="t">
            <a:spAutoFit/>
          </a:bodyPr>
          <a:lstStyle/>
          <a:p>
            <a:pPr marL="0" lvl="0" indent="0" algn="r">
              <a:lnSpc>
                <a:spcPts val="9600"/>
              </a:lnSpc>
              <a:spcBef>
                <a:spcPct val="0"/>
              </a:spcBef>
            </a:pPr>
            <a:r>
              <a:rPr lang="en-US" sz="8000" spc="-336">
                <a:solidFill>
                  <a:srgbClr val="E8EEF2"/>
                </a:solidFill>
                <a:latin typeface="Prompt Light"/>
              </a:rPr>
              <a:t>03</a:t>
            </a:r>
          </a:p>
        </p:txBody>
      </p:sp>
      <p:sp>
        <p:nvSpPr>
          <p:cNvPr id="16" name="AutoShape 16"/>
          <p:cNvSpPr/>
          <p:nvPr/>
        </p:nvSpPr>
        <p:spPr>
          <a:xfrm>
            <a:off x="6995878" y="1960151"/>
            <a:ext cx="4278535" cy="0"/>
          </a:xfrm>
          <a:prstGeom prst="line">
            <a:avLst/>
          </a:prstGeom>
          <a:ln w="38100" cap="flat">
            <a:solidFill>
              <a:srgbClr val="E8EEF2"/>
            </a:solidFill>
            <a:prstDash val="solid"/>
            <a:headEnd type="none" w="sm" len="sm"/>
            <a:tailEnd type="none" w="sm" len="sm"/>
          </a:ln>
        </p:spPr>
        <p:txBody>
          <a:bodyPr/>
          <a:lstStyle/>
          <a:p>
            <a:endParaRPr lang="en-US"/>
          </a:p>
        </p:txBody>
      </p:sp>
      <p:sp>
        <p:nvSpPr>
          <p:cNvPr id="17" name="AutoShape 17"/>
          <p:cNvSpPr/>
          <p:nvPr/>
        </p:nvSpPr>
        <p:spPr>
          <a:xfrm>
            <a:off x="7073412" y="4990633"/>
            <a:ext cx="4201001" cy="0"/>
          </a:xfrm>
          <a:prstGeom prst="line">
            <a:avLst/>
          </a:prstGeom>
          <a:ln w="38100" cap="flat">
            <a:solidFill>
              <a:srgbClr val="E8EEF2"/>
            </a:solidFill>
            <a:prstDash val="solid"/>
            <a:headEnd type="none" w="sm" len="sm"/>
            <a:tailEnd type="none" w="sm" len="sm"/>
          </a:ln>
        </p:spPr>
        <p:txBody>
          <a:bodyPr/>
          <a:lstStyle/>
          <a:p>
            <a:endParaRPr lang="en-US"/>
          </a:p>
        </p:txBody>
      </p:sp>
      <p:sp>
        <p:nvSpPr>
          <p:cNvPr id="18" name="AutoShape 18"/>
          <p:cNvSpPr/>
          <p:nvPr/>
        </p:nvSpPr>
        <p:spPr>
          <a:xfrm flipV="1">
            <a:off x="7022129" y="7963965"/>
            <a:ext cx="4252284" cy="0"/>
          </a:xfrm>
          <a:prstGeom prst="line">
            <a:avLst/>
          </a:prstGeom>
          <a:ln w="38100" cap="flat">
            <a:solidFill>
              <a:srgbClr val="E8EEF2"/>
            </a:solidFill>
            <a:prstDash val="solid"/>
            <a:headEnd type="none" w="sm" len="sm"/>
            <a:tailEnd type="none" w="sm" len="sm"/>
          </a:ln>
        </p:spPr>
        <p:txBody>
          <a:bodyPr/>
          <a:lstStyle/>
          <a:p>
            <a:endParaRPr lang="en-US"/>
          </a:p>
        </p:txBody>
      </p:sp>
      <p:sp>
        <p:nvSpPr>
          <p:cNvPr id="19" name="Freeform 19"/>
          <p:cNvSpPr/>
          <p:nvPr/>
        </p:nvSpPr>
        <p:spPr>
          <a:xfrm>
            <a:off x="-1146267" y="5009683"/>
            <a:ext cx="7495082" cy="5143500"/>
          </a:xfrm>
          <a:custGeom>
            <a:avLst/>
            <a:gdLst/>
            <a:ahLst/>
            <a:cxnLst/>
            <a:rect l="l" t="t" r="r" b="b"/>
            <a:pathLst>
              <a:path w="7495082" h="5143500">
                <a:moveTo>
                  <a:pt x="0" y="0"/>
                </a:moveTo>
                <a:lnTo>
                  <a:pt x="7495082" y="0"/>
                </a:lnTo>
                <a:lnTo>
                  <a:pt x="7495082" y="5143500"/>
                </a:lnTo>
                <a:lnTo>
                  <a:pt x="0" y="5143500"/>
                </a:lnTo>
                <a:lnTo>
                  <a:pt x="0" y="0"/>
                </a:lnTo>
                <a:close/>
              </a:path>
            </a:pathLst>
          </a:custGeom>
          <a:blipFill>
            <a:blip r:embed="rId2"/>
            <a:stretch>
              <a:fillRect/>
            </a:stretch>
          </a:blipFill>
        </p:spPr>
        <p:txBody>
          <a:bodyPr/>
          <a:lstStyle/>
          <a:p>
            <a:endParaRPr lang="en-US"/>
          </a:p>
        </p:txBody>
      </p:sp>
      <p:sp>
        <p:nvSpPr>
          <p:cNvPr id="20" name="Freeform 20"/>
          <p:cNvSpPr/>
          <p:nvPr/>
        </p:nvSpPr>
        <p:spPr>
          <a:xfrm>
            <a:off x="1147417" y="4957140"/>
            <a:ext cx="7495082" cy="5143500"/>
          </a:xfrm>
          <a:custGeom>
            <a:avLst/>
            <a:gdLst/>
            <a:ahLst/>
            <a:cxnLst/>
            <a:rect l="l" t="t" r="r" b="b"/>
            <a:pathLst>
              <a:path w="7495082" h="5143500">
                <a:moveTo>
                  <a:pt x="0" y="0"/>
                </a:moveTo>
                <a:lnTo>
                  <a:pt x="7495082" y="0"/>
                </a:lnTo>
                <a:lnTo>
                  <a:pt x="7495082" y="5143500"/>
                </a:lnTo>
                <a:lnTo>
                  <a:pt x="0" y="5143500"/>
                </a:lnTo>
                <a:lnTo>
                  <a:pt x="0" y="0"/>
                </a:lnTo>
                <a:close/>
              </a:path>
            </a:pathLst>
          </a:custGeom>
          <a:blipFill>
            <a:blip r:embed="rId2">
              <a:alphaModFix amt="50000"/>
            </a:blip>
            <a:stretch>
              <a:fillRect/>
            </a:stretch>
          </a:blipFill>
        </p:spPr>
        <p:txBody>
          <a:bodyPr/>
          <a:lstStyle/>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grpSp>
        <p:nvGrpSpPr>
          <p:cNvPr id="4" name="Group 4"/>
          <p:cNvGrpSpPr/>
          <p:nvPr/>
        </p:nvGrpSpPr>
        <p:grpSpPr>
          <a:xfrm>
            <a:off x="67805" y="419100"/>
            <a:ext cx="18288000" cy="3571266"/>
            <a:chOff x="0" y="0"/>
            <a:chExt cx="24384000" cy="4761688"/>
          </a:xfrm>
        </p:grpSpPr>
        <p:sp>
          <p:nvSpPr>
            <p:cNvPr id="5" name="AutoShape 5"/>
            <p:cNvSpPr/>
            <p:nvPr/>
          </p:nvSpPr>
          <p:spPr>
            <a:xfrm>
              <a:off x="0" y="0"/>
              <a:ext cx="24384000" cy="4761688"/>
            </a:xfrm>
            <a:prstGeom prst="rect">
              <a:avLst/>
            </a:prstGeom>
            <a:solidFill>
              <a:srgbClr val="0A0910"/>
            </a:solidFill>
          </p:spPr>
          <p:txBody>
            <a:bodyPr/>
            <a:lstStyle/>
            <a:p>
              <a:endParaRPr lang="en-US">
                <a:solidFill>
                  <a:schemeClr val="bg1"/>
                </a:solidFill>
              </a:endParaRPr>
            </a:p>
          </p:txBody>
        </p:sp>
      </p:grpSp>
      <p:sp>
        <p:nvSpPr>
          <p:cNvPr id="6" name="TextBox 6"/>
          <p:cNvSpPr txBox="1"/>
          <p:nvPr/>
        </p:nvSpPr>
        <p:spPr>
          <a:xfrm>
            <a:off x="734047" y="1279939"/>
            <a:ext cx="9434599" cy="1219200"/>
          </a:xfrm>
          <a:prstGeom prst="rect">
            <a:avLst/>
          </a:prstGeom>
        </p:spPr>
        <p:txBody>
          <a:bodyPr lIns="0" tIns="0" rIns="0" bIns="0" rtlCol="0" anchor="t">
            <a:spAutoFit/>
          </a:bodyPr>
          <a:lstStyle/>
          <a:p>
            <a:pPr>
              <a:lnSpc>
                <a:spcPts val="9600"/>
              </a:lnSpc>
            </a:pPr>
            <a:r>
              <a:rPr lang="en-US" sz="8000" dirty="0">
                <a:solidFill>
                  <a:srgbClr val="24DBC5"/>
                </a:solidFill>
                <a:latin typeface="Prompt Bold"/>
              </a:rPr>
              <a:t>PERFORMANCE</a:t>
            </a:r>
          </a:p>
        </p:txBody>
      </p:sp>
      <p:graphicFrame>
        <p:nvGraphicFramePr>
          <p:cNvPr id="7" name="Table 7"/>
          <p:cNvGraphicFramePr>
            <a:graphicFrameLocks noGrp="1"/>
          </p:cNvGraphicFramePr>
          <p:nvPr>
            <p:extLst>
              <p:ext uri="{D42A27DB-BD31-4B8C-83A1-F6EECF244321}">
                <p14:modId xmlns:p14="http://schemas.microsoft.com/office/powerpoint/2010/main" val="3905755866"/>
              </p:ext>
            </p:extLst>
          </p:nvPr>
        </p:nvGraphicFramePr>
        <p:xfrm>
          <a:off x="1055822" y="4694412"/>
          <a:ext cx="16275444" cy="6002492"/>
        </p:xfrm>
        <a:graphic>
          <a:graphicData uri="http://schemas.openxmlformats.org/drawingml/2006/table">
            <a:tbl>
              <a:tblPr/>
              <a:tblGrid>
                <a:gridCol w="5425148">
                  <a:extLst>
                    <a:ext uri="{9D8B030D-6E8A-4147-A177-3AD203B41FA5}">
                      <a16:colId xmlns:a16="http://schemas.microsoft.com/office/drawing/2014/main" val="20000"/>
                    </a:ext>
                  </a:extLst>
                </a:gridCol>
                <a:gridCol w="5425148">
                  <a:extLst>
                    <a:ext uri="{9D8B030D-6E8A-4147-A177-3AD203B41FA5}">
                      <a16:colId xmlns:a16="http://schemas.microsoft.com/office/drawing/2014/main" val="20001"/>
                    </a:ext>
                  </a:extLst>
                </a:gridCol>
                <a:gridCol w="5425148">
                  <a:extLst>
                    <a:ext uri="{9D8B030D-6E8A-4147-A177-3AD203B41FA5}">
                      <a16:colId xmlns:a16="http://schemas.microsoft.com/office/drawing/2014/main" val="20002"/>
                    </a:ext>
                  </a:extLst>
                </a:gridCol>
              </a:tblGrid>
              <a:tr h="3001246">
                <a:tc>
                  <a:txBody>
                    <a:bodyPr/>
                    <a:lstStyle/>
                    <a:p>
                      <a:pPr algn="ctr">
                        <a:lnSpc>
                          <a:spcPts val="4199"/>
                        </a:lnSpc>
                        <a:defRPr/>
                      </a:pPr>
                      <a:r>
                        <a:rPr lang="en-US" sz="2999">
                          <a:solidFill>
                            <a:srgbClr val="E8EEF2"/>
                          </a:solidFill>
                          <a:latin typeface="Prompt"/>
                        </a:rPr>
                        <a:t>Throughput</a:t>
                      </a:r>
                      <a:endParaRPr lang="en-US" sz="1100"/>
                    </a:p>
                    <a:p>
                      <a:pPr algn="ctr">
                        <a:lnSpc>
                          <a:spcPts val="2940"/>
                        </a:lnSpc>
                      </a:pPr>
                      <a:r>
                        <a:rPr lang="en-US" sz="2100">
                          <a:solidFill>
                            <a:srgbClr val="E8EEF2"/>
                          </a:solidFill>
                          <a:latin typeface="Prompt Light"/>
                        </a:rPr>
                        <a:t>Measures the rate at which a system processes tasks or transactions, indicating its processing capacity.</a:t>
                      </a:r>
                    </a:p>
                    <a:p>
                      <a:pPr algn="ctr">
                        <a:lnSpc>
                          <a:spcPts val="2940"/>
                        </a:lnSpc>
                      </a:pPr>
                      <a:endParaRPr lang="en-US" sz="2100">
                        <a:solidFill>
                          <a:srgbClr val="E8EEF2"/>
                        </a:solidFill>
                        <a:latin typeface="Prompt Light"/>
                      </a:endParaRPr>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ctr">
                        <a:lnSpc>
                          <a:spcPts val="4199"/>
                        </a:lnSpc>
                        <a:defRPr/>
                      </a:pPr>
                      <a:r>
                        <a:rPr lang="en-US" sz="2999">
                          <a:solidFill>
                            <a:srgbClr val="E8EEF2"/>
                          </a:solidFill>
                          <a:latin typeface="Prompt"/>
                        </a:rPr>
                        <a:t>Latency</a:t>
                      </a:r>
                      <a:endParaRPr lang="en-US" sz="1100"/>
                    </a:p>
                    <a:p>
                      <a:pPr algn="ctr">
                        <a:lnSpc>
                          <a:spcPts val="2940"/>
                        </a:lnSpc>
                      </a:pPr>
                      <a:r>
                        <a:rPr lang="en-US" sz="2100">
                          <a:solidFill>
                            <a:srgbClr val="E8EEF2"/>
                          </a:solidFill>
                          <a:latin typeface="Prompt Light"/>
                        </a:rPr>
                        <a:t>Represents the time delay between initiating an action and receiving a response, highlighting system responsiveness.</a:t>
                      </a:r>
                    </a:p>
                    <a:p>
                      <a:pPr algn="ctr">
                        <a:lnSpc>
                          <a:spcPts val="2940"/>
                        </a:lnSpc>
                      </a:pPr>
                      <a:endParaRPr lang="en-US" sz="2100">
                        <a:solidFill>
                          <a:srgbClr val="E8EEF2"/>
                        </a:solidFill>
                        <a:latin typeface="Prompt Light"/>
                      </a:endParaRPr>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ctr">
                        <a:lnSpc>
                          <a:spcPts val="4199"/>
                        </a:lnSpc>
                        <a:defRPr/>
                      </a:pPr>
                      <a:r>
                        <a:rPr lang="en-US" sz="2999">
                          <a:solidFill>
                            <a:srgbClr val="E8EEF2"/>
                          </a:solidFill>
                          <a:latin typeface="Prompt"/>
                        </a:rPr>
                        <a:t>Resource Utilization</a:t>
                      </a:r>
                      <a:endParaRPr lang="en-US" sz="1100"/>
                    </a:p>
                    <a:p>
                      <a:pPr algn="ctr">
                        <a:lnSpc>
                          <a:spcPts val="2940"/>
                        </a:lnSpc>
                      </a:pPr>
                      <a:r>
                        <a:rPr lang="en-US" sz="2100">
                          <a:solidFill>
                            <a:srgbClr val="E8EEF2"/>
                          </a:solidFill>
                          <a:latin typeface="Prompt Light"/>
                        </a:rPr>
                        <a:t>Tracks the efficiency of resource consumption, such as CPU, memory, and bandwidth, indicating optimal resource allocation.</a:t>
                      </a:r>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001246">
                <a:tc>
                  <a:txBody>
                    <a:bodyPr/>
                    <a:lstStyle/>
                    <a:p>
                      <a:pPr algn="ctr">
                        <a:lnSpc>
                          <a:spcPts val="4199"/>
                        </a:lnSpc>
                        <a:defRPr/>
                      </a:pPr>
                      <a:r>
                        <a:rPr lang="en-US" sz="2999">
                          <a:solidFill>
                            <a:srgbClr val="E8EEF2"/>
                          </a:solidFill>
                          <a:latin typeface="Prompt"/>
                        </a:rPr>
                        <a:t>Error Rate</a:t>
                      </a:r>
                      <a:endParaRPr lang="en-US" sz="1100"/>
                    </a:p>
                    <a:p>
                      <a:pPr algn="ctr">
                        <a:lnSpc>
                          <a:spcPts val="2940"/>
                        </a:lnSpc>
                      </a:pPr>
                      <a:r>
                        <a:rPr lang="en-US" sz="2100">
                          <a:solidFill>
                            <a:srgbClr val="E8EEF2"/>
                          </a:solidFill>
                          <a:latin typeface="Prompt Light"/>
                        </a:rPr>
                        <a:t>Evaluates the frequency of errors or failures, reflecting system reliability and stability.</a:t>
                      </a:r>
                    </a:p>
                    <a:p>
                      <a:pPr algn="ctr">
                        <a:lnSpc>
                          <a:spcPts val="2940"/>
                        </a:lnSpc>
                      </a:pPr>
                      <a:endParaRPr lang="en-US" sz="2100">
                        <a:solidFill>
                          <a:srgbClr val="E8EEF2"/>
                        </a:solidFill>
                        <a:latin typeface="Prompt Light"/>
                      </a:endParaRPr>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ctr">
                        <a:lnSpc>
                          <a:spcPts val="4199"/>
                        </a:lnSpc>
                        <a:defRPr/>
                      </a:pPr>
                      <a:r>
                        <a:rPr lang="en-US" sz="2999">
                          <a:solidFill>
                            <a:srgbClr val="E8EEF2"/>
                          </a:solidFill>
                          <a:latin typeface="Prompt"/>
                        </a:rPr>
                        <a:t>Response Time</a:t>
                      </a:r>
                      <a:endParaRPr lang="en-US" sz="1100"/>
                    </a:p>
                    <a:p>
                      <a:pPr algn="ctr">
                        <a:lnSpc>
                          <a:spcPts val="2940"/>
                        </a:lnSpc>
                      </a:pPr>
                      <a:r>
                        <a:rPr lang="en-US" sz="2100">
                          <a:solidFill>
                            <a:srgbClr val="E8EEF2"/>
                          </a:solidFill>
                          <a:latin typeface="Prompt Light"/>
                        </a:rPr>
                        <a:t>Measures the time taken for a system to complete a specific operation, influencing user experience and task efficiency.</a:t>
                      </a:r>
                    </a:p>
                    <a:p>
                      <a:pPr algn="ctr">
                        <a:lnSpc>
                          <a:spcPts val="2940"/>
                        </a:lnSpc>
                      </a:pPr>
                      <a:endParaRPr lang="en-US" sz="2100">
                        <a:solidFill>
                          <a:srgbClr val="E8EEF2"/>
                        </a:solidFill>
                        <a:latin typeface="Prompt Light"/>
                      </a:endParaRPr>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ctr">
                        <a:lnSpc>
                          <a:spcPts val="4199"/>
                        </a:lnSpc>
                        <a:defRPr/>
                      </a:pPr>
                      <a:endParaRPr lang="en-US" sz="1100" dirty="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8" name="TextBox 8"/>
          <p:cNvSpPr txBox="1"/>
          <p:nvPr/>
        </p:nvSpPr>
        <p:spPr>
          <a:xfrm>
            <a:off x="783771" y="2481287"/>
            <a:ext cx="9434599" cy="1219200"/>
          </a:xfrm>
          <a:prstGeom prst="rect">
            <a:avLst/>
          </a:prstGeom>
        </p:spPr>
        <p:txBody>
          <a:bodyPr lIns="0" tIns="0" rIns="0" bIns="0" rtlCol="0" anchor="t">
            <a:spAutoFit/>
          </a:bodyPr>
          <a:lstStyle/>
          <a:p>
            <a:pPr>
              <a:lnSpc>
                <a:spcPts val="9600"/>
              </a:lnSpc>
            </a:pPr>
            <a:r>
              <a:rPr lang="en-US" sz="8000">
                <a:solidFill>
                  <a:srgbClr val="E8EEF2"/>
                </a:solidFill>
                <a:latin typeface="Prompt Light"/>
              </a:rPr>
              <a:t>METRICS</a:t>
            </a:r>
          </a:p>
        </p:txBody>
      </p:sp>
      <p:sp>
        <p:nvSpPr>
          <p:cNvPr id="9" name="TextBox 8">
            <a:extLst>
              <a:ext uri="{FF2B5EF4-FFF2-40B4-BE49-F238E27FC236}">
                <a16:creationId xmlns:a16="http://schemas.microsoft.com/office/drawing/2014/main" id="{246CCB83-809C-CD09-426C-5F782759BC24}"/>
              </a:ext>
            </a:extLst>
          </p:cNvPr>
          <p:cNvSpPr txBox="1"/>
          <p:nvPr/>
        </p:nvSpPr>
        <p:spPr>
          <a:xfrm>
            <a:off x="10376997" y="1447906"/>
            <a:ext cx="7798870" cy="2246769"/>
          </a:xfrm>
          <a:prstGeom prst="rect">
            <a:avLst/>
          </a:prstGeom>
          <a:noFill/>
        </p:spPr>
        <p:txBody>
          <a:bodyPr wrap="square" rtlCol="0">
            <a:spAutoFit/>
          </a:bodyPr>
          <a:lstStyle/>
          <a:p>
            <a:r>
              <a:rPr lang="en-US" sz="2800" dirty="0">
                <a:solidFill>
                  <a:schemeClr val="accent5">
                    <a:lumMod val="40000"/>
                    <a:lumOff val="60000"/>
                  </a:schemeClr>
                </a:solidFill>
              </a:rPr>
              <a:t>Performance metrics are measures used to assess the efficiency, effectiveness, and overall quality of a system or process. These metrics help quantify performance and guide improvements:</a:t>
            </a:r>
          </a:p>
          <a:p>
            <a:endParaRPr lang="en-US" sz="2800" dirty="0">
              <a:solidFill>
                <a:schemeClr val="accent5">
                  <a:lumMod val="40000"/>
                  <a:lumOff val="60000"/>
                </a:schemeClr>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grpSp>
        <p:nvGrpSpPr>
          <p:cNvPr id="4" name="Group 4"/>
          <p:cNvGrpSpPr/>
          <p:nvPr/>
        </p:nvGrpSpPr>
        <p:grpSpPr>
          <a:xfrm>
            <a:off x="0" y="409904"/>
            <a:ext cx="18288000" cy="3571266"/>
            <a:chOff x="0" y="0"/>
            <a:chExt cx="24384000" cy="4761688"/>
          </a:xfrm>
        </p:grpSpPr>
        <p:sp>
          <p:nvSpPr>
            <p:cNvPr id="5" name="AutoShape 5"/>
            <p:cNvSpPr/>
            <p:nvPr/>
          </p:nvSpPr>
          <p:spPr>
            <a:xfrm>
              <a:off x="0" y="0"/>
              <a:ext cx="24384000" cy="4761688"/>
            </a:xfrm>
            <a:prstGeom prst="rect">
              <a:avLst/>
            </a:prstGeom>
            <a:solidFill>
              <a:srgbClr val="0A0910"/>
            </a:solidFill>
          </p:spPr>
          <p:txBody>
            <a:bodyPr/>
            <a:lstStyle/>
            <a:p>
              <a:endParaRPr lang="en-US"/>
            </a:p>
          </p:txBody>
        </p:sp>
      </p:grpSp>
      <p:sp>
        <p:nvSpPr>
          <p:cNvPr id="6" name="TextBox 6"/>
          <p:cNvSpPr txBox="1"/>
          <p:nvPr/>
        </p:nvSpPr>
        <p:spPr>
          <a:xfrm>
            <a:off x="650719" y="1038225"/>
            <a:ext cx="16986563" cy="987450"/>
          </a:xfrm>
          <a:prstGeom prst="rect">
            <a:avLst/>
          </a:prstGeom>
        </p:spPr>
        <p:txBody>
          <a:bodyPr lIns="0" tIns="0" rIns="0" bIns="0" rtlCol="0" anchor="t">
            <a:spAutoFit/>
          </a:bodyPr>
          <a:lstStyle/>
          <a:p>
            <a:pPr>
              <a:lnSpc>
                <a:spcPts val="7680"/>
              </a:lnSpc>
            </a:pPr>
            <a:r>
              <a:rPr lang="en-US" sz="6400" dirty="0">
                <a:solidFill>
                  <a:srgbClr val="24DBC5"/>
                </a:solidFill>
                <a:latin typeface="Prompt Bold"/>
              </a:rPr>
              <a:t>WORKLOAD AND SYSTEM PARAMETERS</a:t>
            </a:r>
          </a:p>
        </p:txBody>
      </p:sp>
      <p:sp>
        <p:nvSpPr>
          <p:cNvPr id="7" name="Content Placeholder 2">
            <a:extLst>
              <a:ext uri="{FF2B5EF4-FFF2-40B4-BE49-F238E27FC236}">
                <a16:creationId xmlns:a16="http://schemas.microsoft.com/office/drawing/2014/main" id="{6601D5F7-AB5C-4639-73FF-D04801A26A33}"/>
              </a:ext>
            </a:extLst>
          </p:cNvPr>
          <p:cNvSpPr txBox="1">
            <a:spLocks/>
          </p:cNvSpPr>
          <p:nvPr/>
        </p:nvSpPr>
        <p:spPr>
          <a:xfrm>
            <a:off x="838200" y="3467100"/>
            <a:ext cx="15934266" cy="388077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rPr>
              <a:t>Workload refers to the tasks and activities that a computer system performs, including processing, data storage, and communication.</a:t>
            </a:r>
          </a:p>
          <a:p>
            <a:r>
              <a:rPr lang="en-US" dirty="0">
                <a:solidFill>
                  <a:schemeClr val="bg1"/>
                </a:solidFill>
              </a:rPr>
              <a:t> System parameters encompass characteristics like memory, CPU utilization, network traffic, and latency. </a:t>
            </a:r>
          </a:p>
          <a:p>
            <a:r>
              <a:rPr lang="en-US" dirty="0">
                <a:solidFill>
                  <a:schemeClr val="bg1"/>
                </a:solidFill>
              </a:rPr>
              <a:t>Balancing workload and system parameters ensures efficient resource allocation and optimal performance, preventing bottlenecks and ensuring a responsive and reliable computing environment.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8EEF2"/>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grpSp>
        <p:nvGrpSpPr>
          <p:cNvPr id="4" name="Group 4"/>
          <p:cNvGrpSpPr/>
          <p:nvPr/>
        </p:nvGrpSpPr>
        <p:grpSpPr>
          <a:xfrm>
            <a:off x="5279158" y="5143500"/>
            <a:ext cx="3353922" cy="1235290"/>
            <a:chOff x="0" y="0"/>
            <a:chExt cx="1411780" cy="519976"/>
          </a:xfrm>
        </p:grpSpPr>
        <p:sp>
          <p:nvSpPr>
            <p:cNvPr id="5" name="Freeform 5"/>
            <p:cNvSpPr/>
            <p:nvPr/>
          </p:nvSpPr>
          <p:spPr>
            <a:xfrm>
              <a:off x="0" y="0"/>
              <a:ext cx="1411780" cy="519976"/>
            </a:xfrm>
            <a:custGeom>
              <a:avLst/>
              <a:gdLst/>
              <a:ahLst/>
              <a:cxnLst/>
              <a:rect l="l" t="t" r="r" b="b"/>
              <a:pathLst>
                <a:path w="1411780" h="519976">
                  <a:moveTo>
                    <a:pt x="0" y="0"/>
                  </a:moveTo>
                  <a:lnTo>
                    <a:pt x="1411780" y="0"/>
                  </a:lnTo>
                  <a:lnTo>
                    <a:pt x="1411780" y="519976"/>
                  </a:lnTo>
                  <a:lnTo>
                    <a:pt x="0" y="519976"/>
                  </a:lnTo>
                  <a:close/>
                </a:path>
              </a:pathLst>
            </a:custGeom>
            <a:solidFill>
              <a:srgbClr val="0A0910">
                <a:alpha val="49804"/>
              </a:srgbClr>
            </a:solidFill>
          </p:spPr>
          <p:txBody>
            <a:bodyPr/>
            <a:lstStyle/>
            <a:p>
              <a:endParaRPr lang="en-US"/>
            </a:p>
          </p:txBody>
        </p:sp>
        <p:sp>
          <p:nvSpPr>
            <p:cNvPr id="6" name="TextBox 6"/>
            <p:cNvSpPr txBox="1"/>
            <p:nvPr/>
          </p:nvSpPr>
          <p:spPr>
            <a:xfrm>
              <a:off x="0" y="-38100"/>
              <a:ext cx="812800" cy="850900"/>
            </a:xfrm>
            <a:prstGeom prst="rect">
              <a:avLst/>
            </a:prstGeom>
          </p:spPr>
          <p:txBody>
            <a:bodyPr lIns="50800" tIns="50800" rIns="50800" bIns="50800" rtlCol="0" anchor="ctr"/>
            <a:lstStyle/>
            <a:p>
              <a:pPr algn="ctr">
                <a:lnSpc>
                  <a:spcPts val="3359"/>
                </a:lnSpc>
              </a:pPr>
              <a:endParaRPr/>
            </a:p>
          </p:txBody>
        </p:sp>
      </p:grpSp>
      <p:sp>
        <p:nvSpPr>
          <p:cNvPr id="7" name="TextBox 7"/>
          <p:cNvSpPr txBox="1"/>
          <p:nvPr/>
        </p:nvSpPr>
        <p:spPr>
          <a:xfrm>
            <a:off x="1028700" y="1028700"/>
            <a:ext cx="14692656" cy="1219200"/>
          </a:xfrm>
          <a:prstGeom prst="rect">
            <a:avLst/>
          </a:prstGeom>
        </p:spPr>
        <p:txBody>
          <a:bodyPr lIns="0" tIns="0" rIns="0" bIns="0" rtlCol="0" anchor="t">
            <a:spAutoFit/>
          </a:bodyPr>
          <a:lstStyle/>
          <a:p>
            <a:pPr marL="0" lvl="0" indent="0" algn="l">
              <a:lnSpc>
                <a:spcPts val="9600"/>
              </a:lnSpc>
              <a:spcBef>
                <a:spcPct val="0"/>
              </a:spcBef>
            </a:pPr>
            <a:r>
              <a:rPr lang="en-US" sz="8000">
                <a:solidFill>
                  <a:srgbClr val="E8EEF2"/>
                </a:solidFill>
                <a:latin typeface="Prompt Light"/>
              </a:rPr>
              <a:t>SIMULATION MODELS</a:t>
            </a:r>
          </a:p>
        </p:txBody>
      </p:sp>
      <p:sp>
        <p:nvSpPr>
          <p:cNvPr id="8" name="TextBox 8"/>
          <p:cNvSpPr txBox="1"/>
          <p:nvPr/>
        </p:nvSpPr>
        <p:spPr>
          <a:xfrm>
            <a:off x="1028700" y="2247900"/>
            <a:ext cx="7133590" cy="1219200"/>
          </a:xfrm>
          <a:prstGeom prst="rect">
            <a:avLst/>
          </a:prstGeom>
        </p:spPr>
        <p:txBody>
          <a:bodyPr lIns="0" tIns="0" rIns="0" bIns="0" rtlCol="0" anchor="t">
            <a:spAutoFit/>
          </a:bodyPr>
          <a:lstStyle/>
          <a:p>
            <a:pPr marL="0" lvl="0" indent="0" algn="l">
              <a:lnSpc>
                <a:spcPts val="9600"/>
              </a:lnSpc>
              <a:spcBef>
                <a:spcPct val="0"/>
              </a:spcBef>
            </a:pPr>
            <a:r>
              <a:rPr lang="en-US" sz="8000">
                <a:solidFill>
                  <a:srgbClr val="24DBC5"/>
                </a:solidFill>
                <a:latin typeface="Prompt Bold"/>
              </a:rPr>
              <a:t>AND ITS TYPE</a:t>
            </a:r>
          </a:p>
        </p:txBody>
      </p:sp>
      <p:sp>
        <p:nvSpPr>
          <p:cNvPr id="9" name="AutoShape 9"/>
          <p:cNvSpPr/>
          <p:nvPr/>
        </p:nvSpPr>
        <p:spPr>
          <a:xfrm>
            <a:off x="1147505" y="7203705"/>
            <a:ext cx="17355161" cy="0"/>
          </a:xfrm>
          <a:prstGeom prst="line">
            <a:avLst/>
          </a:prstGeom>
          <a:ln w="38100" cap="flat">
            <a:solidFill>
              <a:srgbClr val="E8EEF2"/>
            </a:solidFill>
            <a:prstDash val="solid"/>
            <a:headEnd type="oval" w="lg" len="lg"/>
            <a:tailEnd type="none" w="sm" len="sm"/>
          </a:ln>
        </p:spPr>
        <p:txBody>
          <a:bodyPr/>
          <a:lstStyle/>
          <a:p>
            <a:endParaRPr lang="en-US"/>
          </a:p>
        </p:txBody>
      </p:sp>
      <p:sp>
        <p:nvSpPr>
          <p:cNvPr id="10" name="TextBox 10"/>
          <p:cNvSpPr txBox="1"/>
          <p:nvPr/>
        </p:nvSpPr>
        <p:spPr>
          <a:xfrm>
            <a:off x="5496405" y="5275370"/>
            <a:ext cx="3136675" cy="971550"/>
          </a:xfrm>
          <a:prstGeom prst="rect">
            <a:avLst/>
          </a:prstGeom>
        </p:spPr>
        <p:txBody>
          <a:bodyPr lIns="0" tIns="0" rIns="0" bIns="0" rtlCol="0" anchor="t">
            <a:spAutoFit/>
          </a:bodyPr>
          <a:lstStyle/>
          <a:p>
            <a:pPr marL="0" lvl="0" indent="0">
              <a:lnSpc>
                <a:spcPts val="3840"/>
              </a:lnSpc>
              <a:spcBef>
                <a:spcPct val="0"/>
              </a:spcBef>
            </a:pPr>
            <a:r>
              <a:rPr lang="en-US" sz="3200">
                <a:solidFill>
                  <a:srgbClr val="E8EEF2"/>
                </a:solidFill>
                <a:latin typeface="Prompt"/>
              </a:rPr>
              <a:t>STOCHASTIC MODEL</a:t>
            </a:r>
          </a:p>
        </p:txBody>
      </p:sp>
      <p:sp>
        <p:nvSpPr>
          <p:cNvPr id="11" name="AutoShape 11"/>
          <p:cNvSpPr/>
          <p:nvPr/>
        </p:nvSpPr>
        <p:spPr>
          <a:xfrm>
            <a:off x="5298208" y="6824266"/>
            <a:ext cx="0" cy="720779"/>
          </a:xfrm>
          <a:prstGeom prst="line">
            <a:avLst/>
          </a:prstGeom>
          <a:ln w="38100" cap="flat">
            <a:solidFill>
              <a:srgbClr val="24DBC5"/>
            </a:solidFill>
            <a:prstDash val="solid"/>
            <a:headEnd type="none" w="sm" len="sm"/>
            <a:tailEnd type="none" w="sm" len="sm"/>
          </a:ln>
        </p:spPr>
        <p:txBody>
          <a:bodyPr/>
          <a:lstStyle/>
          <a:p>
            <a:endParaRPr lang="en-US"/>
          </a:p>
        </p:txBody>
      </p:sp>
      <p:sp>
        <p:nvSpPr>
          <p:cNvPr id="12" name="AutoShape 12"/>
          <p:cNvSpPr/>
          <p:nvPr/>
        </p:nvSpPr>
        <p:spPr>
          <a:xfrm>
            <a:off x="9467962" y="6824266"/>
            <a:ext cx="0" cy="720779"/>
          </a:xfrm>
          <a:prstGeom prst="line">
            <a:avLst/>
          </a:prstGeom>
          <a:ln w="38100" cap="flat">
            <a:solidFill>
              <a:srgbClr val="24DBC5"/>
            </a:solidFill>
            <a:prstDash val="solid"/>
            <a:headEnd type="none" w="sm" len="sm"/>
            <a:tailEnd type="none" w="sm" len="sm"/>
          </a:ln>
        </p:spPr>
        <p:txBody>
          <a:bodyPr/>
          <a:lstStyle/>
          <a:p>
            <a:endParaRPr lang="en-US"/>
          </a:p>
        </p:txBody>
      </p:sp>
      <p:sp>
        <p:nvSpPr>
          <p:cNvPr id="13" name="AutoShape 13"/>
          <p:cNvSpPr/>
          <p:nvPr/>
        </p:nvSpPr>
        <p:spPr>
          <a:xfrm>
            <a:off x="13637716" y="6824266"/>
            <a:ext cx="0" cy="720779"/>
          </a:xfrm>
          <a:prstGeom prst="line">
            <a:avLst/>
          </a:prstGeom>
          <a:ln w="38100" cap="flat">
            <a:solidFill>
              <a:srgbClr val="24DBC5"/>
            </a:solidFill>
            <a:prstDash val="solid"/>
            <a:headEnd type="none" w="sm" len="sm"/>
            <a:tailEnd type="none" w="sm" len="sm"/>
          </a:ln>
        </p:spPr>
        <p:txBody>
          <a:bodyPr/>
          <a:lstStyle/>
          <a:p>
            <a:endParaRPr lang="en-US"/>
          </a:p>
        </p:txBody>
      </p:sp>
      <p:grpSp>
        <p:nvGrpSpPr>
          <p:cNvPr id="14" name="Group 14"/>
          <p:cNvGrpSpPr/>
          <p:nvPr/>
        </p:nvGrpSpPr>
        <p:grpSpPr>
          <a:xfrm>
            <a:off x="1147505" y="5143500"/>
            <a:ext cx="3353922" cy="1235290"/>
            <a:chOff x="0" y="0"/>
            <a:chExt cx="1411780" cy="519976"/>
          </a:xfrm>
        </p:grpSpPr>
        <p:sp>
          <p:nvSpPr>
            <p:cNvPr id="15" name="Freeform 15"/>
            <p:cNvSpPr/>
            <p:nvPr/>
          </p:nvSpPr>
          <p:spPr>
            <a:xfrm>
              <a:off x="0" y="0"/>
              <a:ext cx="1411780" cy="519976"/>
            </a:xfrm>
            <a:custGeom>
              <a:avLst/>
              <a:gdLst/>
              <a:ahLst/>
              <a:cxnLst/>
              <a:rect l="l" t="t" r="r" b="b"/>
              <a:pathLst>
                <a:path w="1411780" h="519976">
                  <a:moveTo>
                    <a:pt x="0" y="0"/>
                  </a:moveTo>
                  <a:lnTo>
                    <a:pt x="1411780" y="0"/>
                  </a:lnTo>
                  <a:lnTo>
                    <a:pt x="1411780" y="519976"/>
                  </a:lnTo>
                  <a:lnTo>
                    <a:pt x="0" y="519976"/>
                  </a:lnTo>
                  <a:close/>
                </a:path>
              </a:pathLst>
            </a:custGeom>
            <a:solidFill>
              <a:srgbClr val="0A0910">
                <a:alpha val="29804"/>
              </a:srgbClr>
            </a:solidFill>
          </p:spPr>
          <p:txBody>
            <a:bodyPr/>
            <a:lstStyle/>
            <a:p>
              <a:endParaRPr lang="en-US"/>
            </a:p>
          </p:txBody>
        </p:sp>
        <p:sp>
          <p:nvSpPr>
            <p:cNvPr id="16" name="TextBox 16"/>
            <p:cNvSpPr txBox="1"/>
            <p:nvPr/>
          </p:nvSpPr>
          <p:spPr>
            <a:xfrm>
              <a:off x="0" y="-38100"/>
              <a:ext cx="812800" cy="850900"/>
            </a:xfrm>
            <a:prstGeom prst="rect">
              <a:avLst/>
            </a:prstGeom>
          </p:spPr>
          <p:txBody>
            <a:bodyPr lIns="50800" tIns="50800" rIns="50800" bIns="50800" rtlCol="0" anchor="ctr"/>
            <a:lstStyle/>
            <a:p>
              <a:pPr algn="ctr">
                <a:lnSpc>
                  <a:spcPts val="3359"/>
                </a:lnSpc>
              </a:pPr>
              <a:endParaRPr/>
            </a:p>
          </p:txBody>
        </p:sp>
      </p:grpSp>
      <p:sp>
        <p:nvSpPr>
          <p:cNvPr id="17" name="TextBox 17"/>
          <p:cNvSpPr txBox="1"/>
          <p:nvPr/>
        </p:nvSpPr>
        <p:spPr>
          <a:xfrm>
            <a:off x="1364751" y="5275370"/>
            <a:ext cx="3057157" cy="971550"/>
          </a:xfrm>
          <a:prstGeom prst="rect">
            <a:avLst/>
          </a:prstGeom>
        </p:spPr>
        <p:txBody>
          <a:bodyPr lIns="0" tIns="0" rIns="0" bIns="0" rtlCol="0" anchor="t">
            <a:spAutoFit/>
          </a:bodyPr>
          <a:lstStyle/>
          <a:p>
            <a:pPr marL="0" lvl="0" indent="0">
              <a:lnSpc>
                <a:spcPts val="3840"/>
              </a:lnSpc>
              <a:spcBef>
                <a:spcPct val="0"/>
              </a:spcBef>
            </a:pPr>
            <a:r>
              <a:rPr lang="en-US" sz="3200">
                <a:solidFill>
                  <a:srgbClr val="E8EEF2"/>
                </a:solidFill>
                <a:latin typeface="Prompt"/>
              </a:rPr>
              <a:t>DISCRETE-EVENT MODEL</a:t>
            </a:r>
          </a:p>
        </p:txBody>
      </p:sp>
      <p:grpSp>
        <p:nvGrpSpPr>
          <p:cNvPr id="18" name="Group 18"/>
          <p:cNvGrpSpPr/>
          <p:nvPr/>
        </p:nvGrpSpPr>
        <p:grpSpPr>
          <a:xfrm>
            <a:off x="9487012" y="5143500"/>
            <a:ext cx="3353922" cy="1235290"/>
            <a:chOff x="0" y="0"/>
            <a:chExt cx="1411780" cy="519976"/>
          </a:xfrm>
        </p:grpSpPr>
        <p:sp>
          <p:nvSpPr>
            <p:cNvPr id="19" name="Freeform 19"/>
            <p:cNvSpPr/>
            <p:nvPr/>
          </p:nvSpPr>
          <p:spPr>
            <a:xfrm>
              <a:off x="0" y="0"/>
              <a:ext cx="1411780" cy="519976"/>
            </a:xfrm>
            <a:custGeom>
              <a:avLst/>
              <a:gdLst/>
              <a:ahLst/>
              <a:cxnLst/>
              <a:rect l="l" t="t" r="r" b="b"/>
              <a:pathLst>
                <a:path w="1411780" h="519976">
                  <a:moveTo>
                    <a:pt x="0" y="0"/>
                  </a:moveTo>
                  <a:lnTo>
                    <a:pt x="1411780" y="0"/>
                  </a:lnTo>
                  <a:lnTo>
                    <a:pt x="1411780" y="519976"/>
                  </a:lnTo>
                  <a:lnTo>
                    <a:pt x="0" y="519976"/>
                  </a:lnTo>
                  <a:close/>
                </a:path>
              </a:pathLst>
            </a:custGeom>
            <a:solidFill>
              <a:srgbClr val="0A0910">
                <a:alpha val="69804"/>
              </a:srgbClr>
            </a:solidFill>
          </p:spPr>
          <p:txBody>
            <a:bodyPr/>
            <a:lstStyle/>
            <a:p>
              <a:endParaRPr lang="en-US"/>
            </a:p>
          </p:txBody>
        </p:sp>
        <p:sp>
          <p:nvSpPr>
            <p:cNvPr id="20" name="TextBox 20"/>
            <p:cNvSpPr txBox="1"/>
            <p:nvPr/>
          </p:nvSpPr>
          <p:spPr>
            <a:xfrm>
              <a:off x="0" y="-38100"/>
              <a:ext cx="812800" cy="850900"/>
            </a:xfrm>
            <a:prstGeom prst="rect">
              <a:avLst/>
            </a:prstGeom>
          </p:spPr>
          <p:txBody>
            <a:bodyPr lIns="50800" tIns="50800" rIns="50800" bIns="50800" rtlCol="0" anchor="ctr"/>
            <a:lstStyle/>
            <a:p>
              <a:pPr algn="ctr">
                <a:lnSpc>
                  <a:spcPts val="3359"/>
                </a:lnSpc>
              </a:pPr>
              <a:endParaRPr/>
            </a:p>
          </p:txBody>
        </p:sp>
      </p:grpSp>
      <p:sp>
        <p:nvSpPr>
          <p:cNvPr id="21" name="TextBox 21"/>
          <p:cNvSpPr txBox="1"/>
          <p:nvPr/>
        </p:nvSpPr>
        <p:spPr>
          <a:xfrm>
            <a:off x="9704259" y="5275370"/>
            <a:ext cx="3136675" cy="971550"/>
          </a:xfrm>
          <a:prstGeom prst="rect">
            <a:avLst/>
          </a:prstGeom>
        </p:spPr>
        <p:txBody>
          <a:bodyPr lIns="0" tIns="0" rIns="0" bIns="0" rtlCol="0" anchor="t">
            <a:spAutoFit/>
          </a:bodyPr>
          <a:lstStyle/>
          <a:p>
            <a:pPr marL="0" lvl="0" indent="0">
              <a:lnSpc>
                <a:spcPts val="3840"/>
              </a:lnSpc>
              <a:spcBef>
                <a:spcPct val="0"/>
              </a:spcBef>
            </a:pPr>
            <a:r>
              <a:rPr lang="en-US" sz="3200">
                <a:solidFill>
                  <a:srgbClr val="E8EEF2"/>
                </a:solidFill>
                <a:latin typeface="Prompt"/>
              </a:rPr>
              <a:t>MONTE CARLO SIMULATION</a:t>
            </a:r>
          </a:p>
        </p:txBody>
      </p:sp>
      <p:grpSp>
        <p:nvGrpSpPr>
          <p:cNvPr id="22" name="Group 22"/>
          <p:cNvGrpSpPr/>
          <p:nvPr/>
        </p:nvGrpSpPr>
        <p:grpSpPr>
          <a:xfrm>
            <a:off x="13621985" y="5143500"/>
            <a:ext cx="3353922" cy="1235290"/>
            <a:chOff x="0" y="0"/>
            <a:chExt cx="1411780" cy="519976"/>
          </a:xfrm>
        </p:grpSpPr>
        <p:sp>
          <p:nvSpPr>
            <p:cNvPr id="23" name="Freeform 23"/>
            <p:cNvSpPr/>
            <p:nvPr/>
          </p:nvSpPr>
          <p:spPr>
            <a:xfrm>
              <a:off x="0" y="0"/>
              <a:ext cx="1411780" cy="519976"/>
            </a:xfrm>
            <a:custGeom>
              <a:avLst/>
              <a:gdLst/>
              <a:ahLst/>
              <a:cxnLst/>
              <a:rect l="l" t="t" r="r" b="b"/>
              <a:pathLst>
                <a:path w="1411780" h="519976">
                  <a:moveTo>
                    <a:pt x="0" y="0"/>
                  </a:moveTo>
                  <a:lnTo>
                    <a:pt x="1411780" y="0"/>
                  </a:lnTo>
                  <a:lnTo>
                    <a:pt x="1411780" y="519976"/>
                  </a:lnTo>
                  <a:lnTo>
                    <a:pt x="0" y="519976"/>
                  </a:lnTo>
                  <a:close/>
                </a:path>
              </a:pathLst>
            </a:custGeom>
            <a:solidFill>
              <a:srgbClr val="0A0910">
                <a:alpha val="89804"/>
              </a:srgbClr>
            </a:solidFill>
          </p:spPr>
          <p:txBody>
            <a:bodyPr/>
            <a:lstStyle/>
            <a:p>
              <a:endParaRPr lang="en-US"/>
            </a:p>
          </p:txBody>
        </p:sp>
        <p:sp>
          <p:nvSpPr>
            <p:cNvPr id="24" name="TextBox 24"/>
            <p:cNvSpPr txBox="1"/>
            <p:nvPr/>
          </p:nvSpPr>
          <p:spPr>
            <a:xfrm>
              <a:off x="0" y="-38100"/>
              <a:ext cx="812800" cy="850900"/>
            </a:xfrm>
            <a:prstGeom prst="rect">
              <a:avLst/>
            </a:prstGeom>
          </p:spPr>
          <p:txBody>
            <a:bodyPr lIns="50800" tIns="50800" rIns="50800" bIns="50800" rtlCol="0" anchor="ctr"/>
            <a:lstStyle/>
            <a:p>
              <a:pPr algn="ctr">
                <a:lnSpc>
                  <a:spcPts val="3359"/>
                </a:lnSpc>
              </a:pPr>
              <a:endParaRPr/>
            </a:p>
          </p:txBody>
        </p:sp>
      </p:grpSp>
      <p:sp>
        <p:nvSpPr>
          <p:cNvPr id="25" name="TextBox 25"/>
          <p:cNvSpPr txBox="1"/>
          <p:nvPr/>
        </p:nvSpPr>
        <p:spPr>
          <a:xfrm>
            <a:off x="13839231" y="5275370"/>
            <a:ext cx="2481979" cy="971550"/>
          </a:xfrm>
          <a:prstGeom prst="rect">
            <a:avLst/>
          </a:prstGeom>
        </p:spPr>
        <p:txBody>
          <a:bodyPr lIns="0" tIns="0" rIns="0" bIns="0" rtlCol="0" anchor="t">
            <a:spAutoFit/>
          </a:bodyPr>
          <a:lstStyle/>
          <a:p>
            <a:pPr marL="0" lvl="0" indent="0">
              <a:lnSpc>
                <a:spcPts val="3840"/>
              </a:lnSpc>
              <a:spcBef>
                <a:spcPct val="0"/>
              </a:spcBef>
            </a:pPr>
            <a:r>
              <a:rPr lang="en-US" sz="3200">
                <a:solidFill>
                  <a:srgbClr val="E8EEF2"/>
                </a:solidFill>
                <a:latin typeface="Prompt"/>
              </a:rPr>
              <a:t>SYSTEM DYNAMICS</a:t>
            </a:r>
          </a:p>
        </p:txBody>
      </p:sp>
      <p:sp>
        <p:nvSpPr>
          <p:cNvPr id="26" name="Freeform 26"/>
          <p:cNvSpPr/>
          <p:nvPr/>
        </p:nvSpPr>
        <p:spPr>
          <a:xfrm>
            <a:off x="13129479" y="-933450"/>
            <a:ext cx="7495082" cy="5143500"/>
          </a:xfrm>
          <a:custGeom>
            <a:avLst/>
            <a:gdLst/>
            <a:ahLst/>
            <a:cxnLst/>
            <a:rect l="l" t="t" r="r" b="b"/>
            <a:pathLst>
              <a:path w="7495082" h="5143500">
                <a:moveTo>
                  <a:pt x="0" y="0"/>
                </a:moveTo>
                <a:lnTo>
                  <a:pt x="7495082" y="0"/>
                </a:lnTo>
                <a:lnTo>
                  <a:pt x="7495082" y="5143500"/>
                </a:lnTo>
                <a:lnTo>
                  <a:pt x="0" y="5143500"/>
                </a:lnTo>
                <a:lnTo>
                  <a:pt x="0" y="0"/>
                </a:lnTo>
                <a:close/>
              </a:path>
            </a:pathLst>
          </a:custGeom>
          <a:blipFill>
            <a:blip r:embed="rId2"/>
            <a:stretch>
              <a:fillRect/>
            </a:stretch>
          </a:blipFill>
        </p:spPr>
        <p:txBody>
          <a:bodyPr/>
          <a:lstStyle/>
          <a:p>
            <a:endParaRPr lang="en-US"/>
          </a:p>
        </p:txBody>
      </p:sp>
      <p:sp>
        <p:nvSpPr>
          <p:cNvPr id="27" name="Freeform 27"/>
          <p:cNvSpPr/>
          <p:nvPr/>
        </p:nvSpPr>
        <p:spPr>
          <a:xfrm>
            <a:off x="9984332" y="-933450"/>
            <a:ext cx="7495082" cy="5143500"/>
          </a:xfrm>
          <a:custGeom>
            <a:avLst/>
            <a:gdLst/>
            <a:ahLst/>
            <a:cxnLst/>
            <a:rect l="l" t="t" r="r" b="b"/>
            <a:pathLst>
              <a:path w="7495082" h="5143500">
                <a:moveTo>
                  <a:pt x="0" y="0"/>
                </a:moveTo>
                <a:lnTo>
                  <a:pt x="7495082" y="0"/>
                </a:lnTo>
                <a:lnTo>
                  <a:pt x="7495082" y="5143500"/>
                </a:lnTo>
                <a:lnTo>
                  <a:pt x="0" y="5143500"/>
                </a:lnTo>
                <a:lnTo>
                  <a:pt x="0" y="0"/>
                </a:lnTo>
                <a:close/>
              </a:path>
            </a:pathLst>
          </a:custGeom>
          <a:blipFill>
            <a:blip r:embed="rId2">
              <a:alphaModFix amt="50000"/>
            </a:blip>
            <a:stretch>
              <a:fillRect/>
            </a:stretch>
          </a:blipFill>
        </p:spPr>
        <p:txBody>
          <a:bodyPr/>
          <a:lstStyle/>
          <a:p>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grpSp>
        <p:nvGrpSpPr>
          <p:cNvPr id="4" name="Group 4"/>
          <p:cNvGrpSpPr/>
          <p:nvPr/>
        </p:nvGrpSpPr>
        <p:grpSpPr>
          <a:xfrm>
            <a:off x="0" y="754367"/>
            <a:ext cx="18288000" cy="3571266"/>
            <a:chOff x="0" y="0"/>
            <a:chExt cx="24384000" cy="4761688"/>
          </a:xfrm>
        </p:grpSpPr>
        <p:sp>
          <p:nvSpPr>
            <p:cNvPr id="5" name="AutoShape 5"/>
            <p:cNvSpPr/>
            <p:nvPr/>
          </p:nvSpPr>
          <p:spPr>
            <a:xfrm>
              <a:off x="0" y="0"/>
              <a:ext cx="24384000" cy="4761688"/>
            </a:xfrm>
            <a:prstGeom prst="rect">
              <a:avLst/>
            </a:prstGeom>
            <a:solidFill>
              <a:srgbClr val="0A0910"/>
            </a:solidFill>
          </p:spPr>
          <p:txBody>
            <a:bodyPr/>
            <a:lstStyle/>
            <a:p>
              <a:endParaRPr lang="en-US">
                <a:solidFill>
                  <a:schemeClr val="bg1"/>
                </a:solidFill>
              </a:endParaRPr>
            </a:p>
          </p:txBody>
        </p:sp>
      </p:grpSp>
      <p:sp>
        <p:nvSpPr>
          <p:cNvPr id="6" name="Title 1">
            <a:extLst>
              <a:ext uri="{FF2B5EF4-FFF2-40B4-BE49-F238E27FC236}">
                <a16:creationId xmlns:a16="http://schemas.microsoft.com/office/drawing/2014/main" id="{37EC3264-EF69-FC3C-AF1B-5A391592F81F}"/>
              </a:ext>
            </a:extLst>
          </p:cNvPr>
          <p:cNvSpPr txBox="1">
            <a:spLocks/>
          </p:cNvSpPr>
          <p:nvPr/>
        </p:nvSpPr>
        <p:spPr>
          <a:xfrm>
            <a:off x="677334" y="609600"/>
            <a:ext cx="15781866" cy="13208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400" dirty="0">
                <a:solidFill>
                  <a:srgbClr val="24DBC5"/>
                </a:solidFill>
                <a:latin typeface="Prompt Bold" panose="00000800000000000000" charset="-34"/>
                <a:cs typeface="Prompt Bold" panose="00000800000000000000" charset="-34"/>
              </a:rPr>
              <a:t>Simulation Models And Its Types</a:t>
            </a:r>
          </a:p>
        </p:txBody>
      </p:sp>
      <p:sp>
        <p:nvSpPr>
          <p:cNvPr id="7" name="Content Placeholder 2">
            <a:extLst>
              <a:ext uri="{FF2B5EF4-FFF2-40B4-BE49-F238E27FC236}">
                <a16:creationId xmlns:a16="http://schemas.microsoft.com/office/drawing/2014/main" id="{AD1A05B7-B9F0-A3F6-AFB3-860606FC6F00}"/>
              </a:ext>
            </a:extLst>
          </p:cNvPr>
          <p:cNvSpPr txBox="1">
            <a:spLocks/>
          </p:cNvSpPr>
          <p:nvPr/>
        </p:nvSpPr>
        <p:spPr>
          <a:xfrm>
            <a:off x="677334" y="2160589"/>
            <a:ext cx="16772466" cy="7097711"/>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rPr>
              <a:t>Simulation models are mathematical representations of real-world systems or processes, allowing experimentation in a controlled virtual environment.</a:t>
            </a:r>
          </a:p>
          <a:p>
            <a:r>
              <a:rPr lang="en-US" dirty="0">
                <a:solidFill>
                  <a:schemeClr val="bg1"/>
                </a:solidFill>
              </a:rPr>
              <a:t> These models enable analysis, prediction, and optimization of complex scenarios, aiding decision-making. </a:t>
            </a:r>
          </a:p>
          <a:p>
            <a:r>
              <a:rPr lang="en-US" dirty="0">
                <a:solidFill>
                  <a:schemeClr val="bg1"/>
                </a:solidFill>
              </a:rPr>
              <a:t>They provide insights into system behavior, interactions, and outcomes, facilitating understanding and improvement. </a:t>
            </a:r>
          </a:p>
          <a:p>
            <a:r>
              <a:rPr lang="en-US" dirty="0">
                <a:solidFill>
                  <a:schemeClr val="bg1"/>
                </a:solidFill>
              </a:rPr>
              <a:t>Simulation models find applications in diverse fields like engineering, healthcare, economics, and logistics, enhancing problem-solving and innovation.</a:t>
            </a:r>
          </a:p>
          <a:p>
            <a:r>
              <a:rPr lang="en-US" dirty="0">
                <a:solidFill>
                  <a:schemeClr val="bg1"/>
                </a:solidFill>
              </a:rPr>
              <a:t>Its Types are: Discrete-Event Model, Stochastic Model, Monte Carlo Simulation, Agent-Based Simulation and System Dynamics.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grpSp>
        <p:nvGrpSpPr>
          <p:cNvPr id="4" name="Group 4"/>
          <p:cNvGrpSpPr/>
          <p:nvPr/>
        </p:nvGrpSpPr>
        <p:grpSpPr>
          <a:xfrm>
            <a:off x="0" y="409904"/>
            <a:ext cx="18288000" cy="3571266"/>
            <a:chOff x="0" y="0"/>
            <a:chExt cx="24384000" cy="4761688"/>
          </a:xfrm>
        </p:grpSpPr>
        <p:sp>
          <p:nvSpPr>
            <p:cNvPr id="5" name="AutoShape 5"/>
            <p:cNvSpPr/>
            <p:nvPr/>
          </p:nvSpPr>
          <p:spPr>
            <a:xfrm>
              <a:off x="0" y="0"/>
              <a:ext cx="24384000" cy="4761688"/>
            </a:xfrm>
            <a:prstGeom prst="rect">
              <a:avLst/>
            </a:prstGeom>
            <a:solidFill>
              <a:srgbClr val="0A0910"/>
            </a:solidFill>
          </p:spPr>
          <p:txBody>
            <a:bodyPr/>
            <a:lstStyle/>
            <a:p>
              <a:endParaRPr lang="en-US"/>
            </a:p>
          </p:txBody>
        </p:sp>
      </p:grpSp>
      <p:sp>
        <p:nvSpPr>
          <p:cNvPr id="6" name="TextBox 6"/>
          <p:cNvSpPr txBox="1"/>
          <p:nvPr/>
        </p:nvSpPr>
        <p:spPr>
          <a:xfrm>
            <a:off x="650719" y="1038225"/>
            <a:ext cx="16986563" cy="962025"/>
          </a:xfrm>
          <a:prstGeom prst="rect">
            <a:avLst/>
          </a:prstGeom>
        </p:spPr>
        <p:txBody>
          <a:bodyPr lIns="0" tIns="0" rIns="0" bIns="0" rtlCol="0" anchor="t">
            <a:spAutoFit/>
          </a:bodyPr>
          <a:lstStyle/>
          <a:p>
            <a:pPr>
              <a:lnSpc>
                <a:spcPts val="7680"/>
              </a:lnSpc>
            </a:pPr>
            <a:r>
              <a:rPr lang="en-US" sz="6400">
                <a:solidFill>
                  <a:srgbClr val="24DBC5"/>
                </a:solidFill>
                <a:latin typeface="Prompt Bold"/>
              </a:rPr>
              <a:t>DISCRETE-EVENT MODEL</a:t>
            </a:r>
          </a:p>
        </p:txBody>
      </p:sp>
      <p:sp>
        <p:nvSpPr>
          <p:cNvPr id="7" name="Content Placeholder 2">
            <a:extLst>
              <a:ext uri="{FF2B5EF4-FFF2-40B4-BE49-F238E27FC236}">
                <a16:creationId xmlns:a16="http://schemas.microsoft.com/office/drawing/2014/main" id="{84BAE88D-5639-0BAB-05BD-38EA15917E7E}"/>
              </a:ext>
            </a:extLst>
          </p:cNvPr>
          <p:cNvSpPr txBox="1">
            <a:spLocks/>
          </p:cNvSpPr>
          <p:nvPr/>
        </p:nvSpPr>
        <p:spPr>
          <a:xfrm>
            <a:off x="675258" y="2985575"/>
            <a:ext cx="14334066" cy="6640511"/>
          </a:xfrm>
          <a:prstGeom prst="rect">
            <a:avLst/>
          </a:prstGeom>
        </p:spPr>
        <p:txBody>
          <a:bodyPr>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rPr>
              <a:t>The discrete-event model is a simulation approach where system changes occur at specific points in time, known as events.</a:t>
            </a:r>
          </a:p>
          <a:p>
            <a:r>
              <a:rPr lang="en-US" dirty="0">
                <a:solidFill>
                  <a:schemeClr val="bg1"/>
                </a:solidFill>
              </a:rPr>
              <a:t>Events represent state transitions or occurrences that affect the system's behavior.</a:t>
            </a:r>
          </a:p>
          <a:p>
            <a:r>
              <a:rPr lang="en-US" dirty="0">
                <a:solidFill>
                  <a:schemeClr val="bg1"/>
                </a:solidFill>
              </a:rPr>
              <a:t>Between events, the system remains unchanged, making it suitable for modeling dynamic, asynchronous processes.</a:t>
            </a:r>
          </a:p>
          <a:p>
            <a:r>
              <a:rPr lang="en-US" dirty="0">
                <a:solidFill>
                  <a:schemeClr val="bg1"/>
                </a:solidFill>
              </a:rPr>
              <a:t>It's widely used in areas like computer networks, manufacturing, and queuing systems to analyze complex interactions.</a:t>
            </a:r>
          </a:p>
          <a:p>
            <a:r>
              <a:rPr lang="en-US" dirty="0">
                <a:solidFill>
                  <a:schemeClr val="bg1"/>
                </a:solidFill>
              </a:rPr>
              <a:t>By tracking event occurrences and their effects, the model provides insights into system performance, bottlenecks, and optimizations.</a:t>
            </a:r>
          </a:p>
          <a:p>
            <a:r>
              <a:rPr lang="en-US" dirty="0">
                <a:solidFill>
                  <a:schemeClr val="bg1"/>
                </a:solidFill>
              </a:rPr>
              <a:t>Discrete-event simulation enables efficient testing of scenarios and helps make informed decisions in complex real-world systems.</a:t>
            </a:r>
          </a:p>
          <a:p>
            <a:r>
              <a:rPr lang="en-US" dirty="0">
                <a:solidFill>
                  <a:schemeClr val="bg1"/>
                </a:solidFill>
              </a:rPr>
              <a:t>Overall, this model simplifies complex systems into manageable event-based interactions, aiding analysis and problem-solving.</a:t>
            </a:r>
          </a:p>
          <a:p>
            <a:endParaRPr lang="en-US" dirty="0">
              <a:solidFill>
                <a:schemeClr val="bg1"/>
              </a:solidFill>
            </a:endParaRPr>
          </a:p>
          <a:p>
            <a:endParaRPr lang="en-US" dirty="0">
              <a:solidFill>
                <a:schemeClr val="bg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grpSp>
        <p:nvGrpSpPr>
          <p:cNvPr id="4" name="Group 4"/>
          <p:cNvGrpSpPr/>
          <p:nvPr/>
        </p:nvGrpSpPr>
        <p:grpSpPr>
          <a:xfrm>
            <a:off x="-10332" y="1252842"/>
            <a:ext cx="18288000" cy="3571266"/>
            <a:chOff x="0" y="0"/>
            <a:chExt cx="24384000" cy="4761688"/>
          </a:xfrm>
        </p:grpSpPr>
        <p:sp>
          <p:nvSpPr>
            <p:cNvPr id="5" name="AutoShape 5"/>
            <p:cNvSpPr/>
            <p:nvPr/>
          </p:nvSpPr>
          <p:spPr>
            <a:xfrm>
              <a:off x="0" y="0"/>
              <a:ext cx="24384000" cy="4761688"/>
            </a:xfrm>
            <a:prstGeom prst="rect">
              <a:avLst/>
            </a:prstGeom>
            <a:solidFill>
              <a:srgbClr val="0A0910"/>
            </a:solidFill>
          </p:spPr>
          <p:txBody>
            <a:bodyPr/>
            <a:lstStyle/>
            <a:p>
              <a:endParaRPr lang="en-US"/>
            </a:p>
          </p:txBody>
        </p:sp>
      </p:grpSp>
      <p:sp>
        <p:nvSpPr>
          <p:cNvPr id="6" name="TextBox 6"/>
          <p:cNvSpPr txBox="1"/>
          <p:nvPr/>
        </p:nvSpPr>
        <p:spPr>
          <a:xfrm>
            <a:off x="650719" y="1038225"/>
            <a:ext cx="16986563" cy="962025"/>
          </a:xfrm>
          <a:prstGeom prst="rect">
            <a:avLst/>
          </a:prstGeom>
        </p:spPr>
        <p:txBody>
          <a:bodyPr lIns="0" tIns="0" rIns="0" bIns="0" rtlCol="0" anchor="t">
            <a:spAutoFit/>
          </a:bodyPr>
          <a:lstStyle/>
          <a:p>
            <a:pPr>
              <a:lnSpc>
                <a:spcPts val="7680"/>
              </a:lnSpc>
            </a:pPr>
            <a:r>
              <a:rPr lang="en-US" sz="6400">
                <a:solidFill>
                  <a:srgbClr val="24DBC5"/>
                </a:solidFill>
                <a:latin typeface="Prompt Bold"/>
              </a:rPr>
              <a:t>STOCHASTIC MODEL</a:t>
            </a:r>
          </a:p>
        </p:txBody>
      </p:sp>
      <p:sp>
        <p:nvSpPr>
          <p:cNvPr id="7" name="Content Placeholder 2">
            <a:extLst>
              <a:ext uri="{FF2B5EF4-FFF2-40B4-BE49-F238E27FC236}">
                <a16:creationId xmlns:a16="http://schemas.microsoft.com/office/drawing/2014/main" id="{631C69CE-3ED5-AD46-98D5-19EE7C471710}"/>
              </a:ext>
            </a:extLst>
          </p:cNvPr>
          <p:cNvSpPr txBox="1">
            <a:spLocks/>
          </p:cNvSpPr>
          <p:nvPr/>
        </p:nvSpPr>
        <p:spPr>
          <a:xfrm>
            <a:off x="623597" y="3038475"/>
            <a:ext cx="16467666" cy="6411911"/>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rPr>
              <a:t>A stochastic model is a mathematical framework used to represent and analyze random events and their outcomes. </a:t>
            </a:r>
          </a:p>
          <a:p>
            <a:r>
              <a:rPr lang="en-US" dirty="0">
                <a:solidFill>
                  <a:schemeClr val="bg1"/>
                </a:solidFill>
              </a:rPr>
              <a:t>It involves probabilities and randomness to predict and understand various real-world phenomena, such as financial markets, weather patterns, and queueing systems. </a:t>
            </a:r>
          </a:p>
          <a:p>
            <a:r>
              <a:rPr lang="en-US" dirty="0">
                <a:solidFill>
                  <a:schemeClr val="bg1"/>
                </a:solidFill>
              </a:rPr>
              <a:t>Stochastic models offer insights into uncertainty, allowing researchers to make informed decisions and predictions based on probabilistic calculations.</a:t>
            </a:r>
          </a:p>
          <a:p>
            <a:r>
              <a:rPr lang="en-US" dirty="0">
                <a:solidFill>
                  <a:schemeClr val="bg1"/>
                </a:solidFill>
              </a:rPr>
              <a:t> These models often involve simulations or mathematical equations to simulate and study the behavior of systems subject to randomness, aiding in risk assessment and decision-making.</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grpSp>
        <p:nvGrpSpPr>
          <p:cNvPr id="4" name="Group 4"/>
          <p:cNvGrpSpPr/>
          <p:nvPr/>
        </p:nvGrpSpPr>
        <p:grpSpPr>
          <a:xfrm>
            <a:off x="0" y="409904"/>
            <a:ext cx="18288000" cy="3571266"/>
            <a:chOff x="0" y="0"/>
            <a:chExt cx="24384000" cy="4761688"/>
          </a:xfrm>
        </p:grpSpPr>
        <p:sp>
          <p:nvSpPr>
            <p:cNvPr id="5" name="AutoShape 5"/>
            <p:cNvSpPr/>
            <p:nvPr/>
          </p:nvSpPr>
          <p:spPr>
            <a:xfrm>
              <a:off x="0" y="0"/>
              <a:ext cx="24384000" cy="4761688"/>
            </a:xfrm>
            <a:prstGeom prst="rect">
              <a:avLst/>
            </a:prstGeom>
            <a:solidFill>
              <a:srgbClr val="0A0910"/>
            </a:solidFill>
          </p:spPr>
          <p:txBody>
            <a:bodyPr/>
            <a:lstStyle/>
            <a:p>
              <a:endParaRPr lang="en-US"/>
            </a:p>
          </p:txBody>
        </p:sp>
      </p:grpSp>
      <p:sp>
        <p:nvSpPr>
          <p:cNvPr id="6" name="TextBox 6"/>
          <p:cNvSpPr txBox="1"/>
          <p:nvPr/>
        </p:nvSpPr>
        <p:spPr>
          <a:xfrm>
            <a:off x="650719" y="1038225"/>
            <a:ext cx="16986563" cy="962025"/>
          </a:xfrm>
          <a:prstGeom prst="rect">
            <a:avLst/>
          </a:prstGeom>
        </p:spPr>
        <p:txBody>
          <a:bodyPr lIns="0" tIns="0" rIns="0" bIns="0" rtlCol="0" anchor="t">
            <a:spAutoFit/>
          </a:bodyPr>
          <a:lstStyle/>
          <a:p>
            <a:pPr>
              <a:lnSpc>
                <a:spcPts val="7680"/>
              </a:lnSpc>
            </a:pPr>
            <a:r>
              <a:rPr lang="en-US" sz="6400">
                <a:solidFill>
                  <a:srgbClr val="24DBC5"/>
                </a:solidFill>
                <a:latin typeface="Prompt Bold"/>
              </a:rPr>
              <a:t>KERNAL STRUCTURE</a:t>
            </a:r>
          </a:p>
        </p:txBody>
      </p:sp>
      <p:sp>
        <p:nvSpPr>
          <p:cNvPr id="7" name="Content Placeholder 2">
            <a:extLst>
              <a:ext uri="{FF2B5EF4-FFF2-40B4-BE49-F238E27FC236}">
                <a16:creationId xmlns:a16="http://schemas.microsoft.com/office/drawing/2014/main" id="{ECCF5B42-C448-B10C-B951-AEADF65914F7}"/>
              </a:ext>
            </a:extLst>
          </p:cNvPr>
          <p:cNvSpPr txBox="1">
            <a:spLocks/>
          </p:cNvSpPr>
          <p:nvPr/>
        </p:nvSpPr>
        <p:spPr>
          <a:xfrm>
            <a:off x="657177" y="3366575"/>
            <a:ext cx="13419666" cy="5878511"/>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i="1" dirty="0">
                <a:solidFill>
                  <a:schemeClr val="accent1">
                    <a:lumMod val="75000"/>
                  </a:schemeClr>
                </a:solidFill>
              </a:rPr>
              <a:t>Core Component: </a:t>
            </a:r>
            <a:r>
              <a:rPr lang="en-US" dirty="0">
                <a:solidFill>
                  <a:schemeClr val="bg1"/>
                </a:solidFill>
              </a:rPr>
              <a:t>Central part of the operating system.</a:t>
            </a:r>
          </a:p>
          <a:p>
            <a:r>
              <a:rPr lang="en-US" b="1" i="1" dirty="0">
                <a:solidFill>
                  <a:schemeClr val="accent1">
                    <a:lumMod val="75000"/>
                  </a:schemeClr>
                </a:solidFill>
              </a:rPr>
              <a:t>Memory Management: </a:t>
            </a:r>
            <a:r>
              <a:rPr lang="en-US" dirty="0">
                <a:solidFill>
                  <a:schemeClr val="bg1"/>
                </a:solidFill>
              </a:rPr>
              <a:t>Allocates and manages system memory.</a:t>
            </a:r>
          </a:p>
          <a:p>
            <a:r>
              <a:rPr lang="en-US" b="1" i="1" dirty="0">
                <a:solidFill>
                  <a:schemeClr val="accent1">
                    <a:lumMod val="75000"/>
                  </a:schemeClr>
                </a:solidFill>
              </a:rPr>
              <a:t>Process Management:</a:t>
            </a:r>
            <a:r>
              <a:rPr lang="en-US" dirty="0"/>
              <a:t> </a:t>
            </a:r>
            <a:r>
              <a:rPr lang="en-US" dirty="0">
                <a:solidFill>
                  <a:schemeClr val="bg1"/>
                </a:solidFill>
              </a:rPr>
              <a:t>Controls and schedules tasks or processes.</a:t>
            </a:r>
          </a:p>
          <a:p>
            <a:r>
              <a:rPr lang="en-US" b="1" i="1" dirty="0">
                <a:solidFill>
                  <a:schemeClr val="accent1">
                    <a:lumMod val="75000"/>
                  </a:schemeClr>
                </a:solidFill>
              </a:rPr>
              <a:t>Device Drivers: </a:t>
            </a:r>
            <a:r>
              <a:rPr lang="en-US" dirty="0">
                <a:solidFill>
                  <a:schemeClr val="bg1"/>
                </a:solidFill>
              </a:rPr>
              <a:t>Interfaces with hardware components.</a:t>
            </a:r>
          </a:p>
          <a:p>
            <a:r>
              <a:rPr lang="en-US" b="1" i="1" dirty="0">
                <a:solidFill>
                  <a:schemeClr val="accent1">
                    <a:lumMod val="75000"/>
                  </a:schemeClr>
                </a:solidFill>
              </a:rPr>
              <a:t>File System: </a:t>
            </a:r>
            <a:r>
              <a:rPr lang="en-US" dirty="0">
                <a:solidFill>
                  <a:schemeClr val="bg1"/>
                </a:solidFill>
              </a:rPr>
              <a:t>Manages storage and data organization.</a:t>
            </a:r>
          </a:p>
          <a:p>
            <a:r>
              <a:rPr lang="en-US" b="1" i="1" dirty="0">
                <a:solidFill>
                  <a:schemeClr val="accent1">
                    <a:lumMod val="75000"/>
                  </a:schemeClr>
                </a:solidFill>
              </a:rPr>
              <a:t>Network Stack: </a:t>
            </a:r>
            <a:r>
              <a:rPr lang="en-US" dirty="0">
                <a:solidFill>
                  <a:schemeClr val="bg1"/>
                </a:solidFill>
              </a:rPr>
              <a:t>Facilitates communication over networks.</a:t>
            </a:r>
          </a:p>
          <a:p>
            <a:r>
              <a:rPr lang="en-US" b="1" i="1" dirty="0">
                <a:solidFill>
                  <a:schemeClr val="accent1">
                    <a:lumMod val="75000"/>
                  </a:schemeClr>
                </a:solidFill>
              </a:rPr>
              <a:t>System Calls: </a:t>
            </a:r>
            <a:r>
              <a:rPr lang="en-US" dirty="0">
                <a:solidFill>
                  <a:schemeClr val="bg1"/>
                </a:solidFill>
              </a:rPr>
              <a:t>Interfaces for user programs to access kernel services.</a:t>
            </a:r>
          </a:p>
          <a:p>
            <a:r>
              <a:rPr lang="en-US" b="1" i="1" dirty="0">
                <a:solidFill>
                  <a:schemeClr val="accent1">
                    <a:lumMod val="75000"/>
                  </a:schemeClr>
                </a:solidFill>
              </a:rPr>
              <a:t>Security and Permissions: </a:t>
            </a:r>
            <a:r>
              <a:rPr lang="en-US" dirty="0">
                <a:solidFill>
                  <a:schemeClr val="bg1"/>
                </a:solidFill>
              </a:rPr>
              <a:t>Enforces access control and system protection.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E8EEF2"/>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1644086" y="6826597"/>
            <a:ext cx="12834709" cy="1219200"/>
          </a:xfrm>
          <a:prstGeom prst="rect">
            <a:avLst/>
          </a:prstGeom>
        </p:spPr>
        <p:txBody>
          <a:bodyPr lIns="0" tIns="0" rIns="0" bIns="0" rtlCol="0" anchor="t">
            <a:spAutoFit/>
          </a:bodyPr>
          <a:lstStyle/>
          <a:p>
            <a:pPr marL="0" lvl="0" indent="0">
              <a:lnSpc>
                <a:spcPts val="9600"/>
              </a:lnSpc>
              <a:spcBef>
                <a:spcPct val="0"/>
              </a:spcBef>
            </a:pPr>
            <a:r>
              <a:rPr lang="en-US" sz="8000">
                <a:solidFill>
                  <a:srgbClr val="24DBC5"/>
                </a:solidFill>
                <a:latin typeface="Prompt Bold"/>
              </a:rPr>
              <a:t>ISSUES AND LIMITATIONS</a:t>
            </a:r>
          </a:p>
        </p:txBody>
      </p:sp>
      <p:sp>
        <p:nvSpPr>
          <p:cNvPr id="5" name="AutoShape 5"/>
          <p:cNvSpPr/>
          <p:nvPr/>
        </p:nvSpPr>
        <p:spPr>
          <a:xfrm flipV="1">
            <a:off x="990600" y="5521056"/>
            <a:ext cx="0" cy="3737243"/>
          </a:xfrm>
          <a:prstGeom prst="line">
            <a:avLst/>
          </a:prstGeom>
          <a:ln w="38100" cap="flat">
            <a:solidFill>
              <a:srgbClr val="E8EEF2"/>
            </a:solidFill>
            <a:prstDash val="solid"/>
            <a:headEnd type="none" w="sm" len="sm"/>
            <a:tailEnd type="none" w="sm" len="sm"/>
          </a:ln>
        </p:spPr>
        <p:txBody>
          <a:bodyPr/>
          <a:lstStyle/>
          <a:p>
            <a:endParaRPr lang="en-US"/>
          </a:p>
        </p:txBody>
      </p:sp>
      <p:sp>
        <p:nvSpPr>
          <p:cNvPr id="6" name="TextBox 6"/>
          <p:cNvSpPr txBox="1"/>
          <p:nvPr/>
        </p:nvSpPr>
        <p:spPr>
          <a:xfrm>
            <a:off x="1644086" y="3706760"/>
            <a:ext cx="4478337" cy="3682918"/>
          </a:xfrm>
          <a:prstGeom prst="rect">
            <a:avLst/>
          </a:prstGeom>
        </p:spPr>
        <p:txBody>
          <a:bodyPr lIns="0" tIns="0" rIns="0" bIns="0" rtlCol="0" anchor="t">
            <a:spAutoFit/>
          </a:bodyPr>
          <a:lstStyle/>
          <a:p>
            <a:pPr marL="0" lvl="0" indent="0">
              <a:lnSpc>
                <a:spcPts val="28999"/>
              </a:lnSpc>
              <a:spcBef>
                <a:spcPct val="0"/>
              </a:spcBef>
            </a:pPr>
            <a:r>
              <a:rPr lang="en-US" sz="24166" spc="-1014">
                <a:solidFill>
                  <a:srgbClr val="E8EEF2"/>
                </a:solidFill>
                <a:latin typeface="Prompt Light"/>
              </a:rPr>
              <a:t>03</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grpSp>
        <p:nvGrpSpPr>
          <p:cNvPr id="4" name="Group 4"/>
          <p:cNvGrpSpPr/>
          <p:nvPr/>
        </p:nvGrpSpPr>
        <p:grpSpPr>
          <a:xfrm>
            <a:off x="0" y="409904"/>
            <a:ext cx="18288000" cy="3571266"/>
            <a:chOff x="0" y="0"/>
            <a:chExt cx="24384000" cy="4761688"/>
          </a:xfrm>
        </p:grpSpPr>
        <p:sp>
          <p:nvSpPr>
            <p:cNvPr id="5" name="AutoShape 5"/>
            <p:cNvSpPr/>
            <p:nvPr/>
          </p:nvSpPr>
          <p:spPr>
            <a:xfrm>
              <a:off x="0" y="0"/>
              <a:ext cx="24384000" cy="4761688"/>
            </a:xfrm>
            <a:prstGeom prst="rect">
              <a:avLst/>
            </a:prstGeom>
            <a:solidFill>
              <a:srgbClr val="0A0910"/>
            </a:solidFill>
          </p:spPr>
          <p:txBody>
            <a:bodyPr/>
            <a:lstStyle/>
            <a:p>
              <a:endParaRPr lang="en-US"/>
            </a:p>
          </p:txBody>
        </p:sp>
      </p:grpSp>
      <p:sp>
        <p:nvSpPr>
          <p:cNvPr id="6" name="TextBox 6"/>
          <p:cNvSpPr txBox="1"/>
          <p:nvPr/>
        </p:nvSpPr>
        <p:spPr>
          <a:xfrm>
            <a:off x="650719" y="1038225"/>
            <a:ext cx="16986563" cy="962025"/>
          </a:xfrm>
          <a:prstGeom prst="rect">
            <a:avLst/>
          </a:prstGeom>
        </p:spPr>
        <p:txBody>
          <a:bodyPr lIns="0" tIns="0" rIns="0" bIns="0" rtlCol="0" anchor="t">
            <a:spAutoFit/>
          </a:bodyPr>
          <a:lstStyle/>
          <a:p>
            <a:pPr>
              <a:lnSpc>
                <a:spcPts val="7680"/>
              </a:lnSpc>
            </a:pPr>
            <a:r>
              <a:rPr lang="en-US" sz="6400" dirty="0">
                <a:solidFill>
                  <a:srgbClr val="24DBC5"/>
                </a:solidFill>
                <a:latin typeface="Prompt Bold"/>
              </a:rPr>
              <a:t>DESIGN ISSUES AND MOBILE OS</a:t>
            </a:r>
          </a:p>
        </p:txBody>
      </p:sp>
      <p:sp>
        <p:nvSpPr>
          <p:cNvPr id="7" name="Content Placeholder 2">
            <a:extLst>
              <a:ext uri="{FF2B5EF4-FFF2-40B4-BE49-F238E27FC236}">
                <a16:creationId xmlns:a16="http://schemas.microsoft.com/office/drawing/2014/main" id="{FE86A619-317F-C2F0-2BC6-3D81E70A8AEE}"/>
              </a:ext>
            </a:extLst>
          </p:cNvPr>
          <p:cNvSpPr txBox="1">
            <a:spLocks/>
          </p:cNvSpPr>
          <p:nvPr/>
        </p:nvSpPr>
        <p:spPr>
          <a:xfrm>
            <a:off x="677334" y="2160589"/>
            <a:ext cx="14562666" cy="6945311"/>
          </a:xfrm>
          <a:prstGeom prst="rect">
            <a:avLst/>
          </a:prstGeom>
        </p:spPr>
        <p:txBody>
          <a:bodyPr>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i="1" dirty="0">
                <a:solidFill>
                  <a:schemeClr val="accent1">
                    <a:lumMod val="75000"/>
                  </a:schemeClr>
                </a:solidFill>
              </a:rPr>
              <a:t>Power Efficiency:</a:t>
            </a:r>
            <a:r>
              <a:rPr lang="en-US" dirty="0"/>
              <a:t>: </a:t>
            </a:r>
            <a:r>
              <a:rPr lang="en-US" dirty="0">
                <a:solidFill>
                  <a:schemeClr val="bg1"/>
                </a:solidFill>
              </a:rPr>
              <a:t>Balancing performance with battery life to optimize mobile device usage.</a:t>
            </a:r>
          </a:p>
          <a:p>
            <a:r>
              <a:rPr lang="en-US" b="1" i="1" dirty="0">
                <a:solidFill>
                  <a:schemeClr val="tx2"/>
                </a:solidFill>
              </a:rPr>
              <a:t>Resource Constraints</a:t>
            </a:r>
            <a:r>
              <a:rPr lang="en-US" b="1" i="1" dirty="0">
                <a:solidFill>
                  <a:schemeClr val="accent1">
                    <a:lumMod val="75000"/>
                  </a:schemeClr>
                </a:solidFill>
              </a:rPr>
              <a:t>: </a:t>
            </a:r>
            <a:r>
              <a:rPr lang="en-US" dirty="0">
                <a:solidFill>
                  <a:schemeClr val="bg1"/>
                </a:solidFill>
              </a:rPr>
              <a:t>Managing limited memory, processing power, and storage in compact devices.</a:t>
            </a:r>
          </a:p>
          <a:p>
            <a:r>
              <a:rPr lang="en-US" b="1" i="1" dirty="0">
                <a:solidFill>
                  <a:schemeClr val="accent1">
                    <a:lumMod val="75000"/>
                  </a:schemeClr>
                </a:solidFill>
              </a:rPr>
              <a:t>Security: </a:t>
            </a:r>
            <a:r>
              <a:rPr lang="en-US" dirty="0">
                <a:solidFill>
                  <a:schemeClr val="bg1"/>
                </a:solidFill>
              </a:rPr>
              <a:t>Ensuring data protection, secure communications, and app sandboxing.</a:t>
            </a:r>
          </a:p>
          <a:p>
            <a:r>
              <a:rPr lang="en-US" b="1" i="1" dirty="0">
                <a:solidFill>
                  <a:schemeClr val="accent1">
                    <a:lumMod val="75000"/>
                  </a:schemeClr>
                </a:solidFill>
              </a:rPr>
              <a:t>Multitasking: </a:t>
            </a:r>
            <a:r>
              <a:rPr lang="en-US" dirty="0">
                <a:solidFill>
                  <a:schemeClr val="bg1"/>
                </a:solidFill>
              </a:rPr>
              <a:t>Efficiently handling concurrent app execution while maintaining user responsiveness.</a:t>
            </a:r>
          </a:p>
          <a:p>
            <a:r>
              <a:rPr lang="en-US" b="1" i="1" dirty="0">
                <a:solidFill>
                  <a:schemeClr val="accent1">
                    <a:lumMod val="75000"/>
                  </a:schemeClr>
                </a:solidFill>
              </a:rPr>
              <a:t>User Interface: </a:t>
            </a:r>
            <a:r>
              <a:rPr lang="en-US" dirty="0">
                <a:solidFill>
                  <a:schemeClr val="bg1"/>
                </a:solidFill>
              </a:rPr>
              <a:t>Designing intuitive touch-based interfaces for varied screen sizes.</a:t>
            </a:r>
          </a:p>
          <a:p>
            <a:r>
              <a:rPr lang="en-US" b="1" i="1" dirty="0">
                <a:solidFill>
                  <a:schemeClr val="accent1">
                    <a:lumMod val="75000"/>
                  </a:schemeClr>
                </a:solidFill>
              </a:rPr>
              <a:t>Connectivity: </a:t>
            </a:r>
            <a:r>
              <a:rPr lang="en-US" dirty="0">
                <a:solidFill>
                  <a:schemeClr val="bg1"/>
                </a:solidFill>
              </a:rPr>
              <a:t>Managing seamless transitions between different networks (Wi-Fi, cellular) and protocols.</a:t>
            </a:r>
          </a:p>
          <a:p>
            <a:r>
              <a:rPr lang="en-US" b="1" i="1" dirty="0">
                <a:solidFill>
                  <a:schemeClr val="accent1">
                    <a:lumMod val="75000"/>
                  </a:schemeClr>
                </a:solidFill>
              </a:rPr>
              <a:t>App Compatibility: </a:t>
            </a:r>
            <a:r>
              <a:rPr lang="en-US" dirty="0">
                <a:solidFill>
                  <a:schemeClr val="bg1"/>
                </a:solidFill>
              </a:rPr>
              <a:t>Ensuring apps work across various hardware configurations and OS versions.</a:t>
            </a:r>
          </a:p>
          <a:p>
            <a:r>
              <a:rPr lang="en-US" b="1" i="1" dirty="0">
                <a:solidFill>
                  <a:schemeClr val="accent1">
                    <a:lumMod val="75000"/>
                  </a:schemeClr>
                </a:solidFill>
              </a:rPr>
              <a:t>Updates:</a:t>
            </a:r>
            <a:r>
              <a:rPr lang="en-US" dirty="0"/>
              <a:t>: </a:t>
            </a:r>
            <a:r>
              <a:rPr lang="en-US" dirty="0">
                <a:solidFill>
                  <a:schemeClr val="bg1"/>
                </a:solidFill>
              </a:rPr>
              <a:t>Facilitating timely and seamless updates for security patches and new features.</a:t>
            </a:r>
          </a:p>
          <a:p>
            <a:endParaRPr lang="en-US" dirty="0">
              <a:solidFill>
                <a:schemeClr val="bg1"/>
              </a:solidFill>
            </a:endParaRPr>
          </a:p>
          <a:p>
            <a:endParaRPr lang="en-US" dirty="0">
              <a:solidFill>
                <a:schemeClr val="bg1"/>
              </a:solidFill>
            </a:endParaRPr>
          </a:p>
          <a:p>
            <a:endParaRPr lang="en-US" dirty="0">
              <a:solidFill>
                <a:schemeClr val="bg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grpSp>
        <p:nvGrpSpPr>
          <p:cNvPr id="4" name="Group 4"/>
          <p:cNvGrpSpPr/>
          <p:nvPr/>
        </p:nvGrpSpPr>
        <p:grpSpPr>
          <a:xfrm>
            <a:off x="0" y="409904"/>
            <a:ext cx="18288000" cy="3571266"/>
            <a:chOff x="0" y="0"/>
            <a:chExt cx="24384000" cy="4761688"/>
          </a:xfrm>
        </p:grpSpPr>
        <p:sp>
          <p:nvSpPr>
            <p:cNvPr id="5" name="AutoShape 5"/>
            <p:cNvSpPr/>
            <p:nvPr/>
          </p:nvSpPr>
          <p:spPr>
            <a:xfrm>
              <a:off x="0" y="0"/>
              <a:ext cx="24384000" cy="4761688"/>
            </a:xfrm>
            <a:prstGeom prst="rect">
              <a:avLst/>
            </a:prstGeom>
            <a:solidFill>
              <a:srgbClr val="0A0910"/>
            </a:solidFill>
          </p:spPr>
          <p:txBody>
            <a:bodyPr/>
            <a:lstStyle/>
            <a:p>
              <a:endParaRPr lang="en-US"/>
            </a:p>
          </p:txBody>
        </p:sp>
      </p:grpSp>
      <p:sp>
        <p:nvSpPr>
          <p:cNvPr id="6" name="TextBox 6"/>
          <p:cNvSpPr txBox="1"/>
          <p:nvPr/>
        </p:nvSpPr>
        <p:spPr>
          <a:xfrm>
            <a:off x="650719" y="1038225"/>
            <a:ext cx="16986563" cy="962025"/>
          </a:xfrm>
          <a:prstGeom prst="rect">
            <a:avLst/>
          </a:prstGeom>
        </p:spPr>
        <p:txBody>
          <a:bodyPr lIns="0" tIns="0" rIns="0" bIns="0" rtlCol="0" anchor="t">
            <a:spAutoFit/>
          </a:bodyPr>
          <a:lstStyle/>
          <a:p>
            <a:pPr>
              <a:lnSpc>
                <a:spcPts val="7680"/>
              </a:lnSpc>
            </a:pPr>
            <a:r>
              <a:rPr lang="en-US" sz="6400">
                <a:solidFill>
                  <a:srgbClr val="24DBC5"/>
                </a:solidFill>
                <a:latin typeface="Prompt Bold"/>
              </a:rPr>
              <a:t>LIMITATIONS OF MOBILE DEVICES</a:t>
            </a:r>
          </a:p>
        </p:txBody>
      </p:sp>
      <p:sp>
        <p:nvSpPr>
          <p:cNvPr id="8" name="Content Placeholder 2">
            <a:extLst>
              <a:ext uri="{FF2B5EF4-FFF2-40B4-BE49-F238E27FC236}">
                <a16:creationId xmlns:a16="http://schemas.microsoft.com/office/drawing/2014/main" id="{8C4F4FF0-48C2-577D-1E89-BA061919B164}"/>
              </a:ext>
            </a:extLst>
          </p:cNvPr>
          <p:cNvSpPr txBox="1">
            <a:spLocks/>
          </p:cNvSpPr>
          <p:nvPr/>
        </p:nvSpPr>
        <p:spPr>
          <a:xfrm>
            <a:off x="655885" y="2995729"/>
            <a:ext cx="15324666" cy="6620204"/>
          </a:xfrm>
          <a:prstGeom prst="rect">
            <a:avLst/>
          </a:prstGeom>
        </p:spPr>
        <p:txBody>
          <a:bodyPr>
            <a:normAutofit fontScale="925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i="1" dirty="0">
                <a:solidFill>
                  <a:schemeClr val="accent1">
                    <a:lumMod val="75000"/>
                  </a:schemeClr>
                </a:solidFill>
              </a:rPr>
              <a:t>Limited Processing Power: </a:t>
            </a:r>
            <a:r>
              <a:rPr lang="en-US" dirty="0">
                <a:solidFill>
                  <a:schemeClr val="bg1"/>
                </a:solidFill>
              </a:rPr>
              <a:t>Mobile devices have constrained processing capabilities compared to desktop computers.</a:t>
            </a:r>
          </a:p>
          <a:p>
            <a:r>
              <a:rPr lang="en-US" b="1" i="1" dirty="0">
                <a:solidFill>
                  <a:schemeClr val="accent1">
                    <a:lumMod val="75000"/>
                  </a:schemeClr>
                </a:solidFill>
              </a:rPr>
              <a:t>Limited Storage</a:t>
            </a:r>
            <a:r>
              <a:rPr lang="en-US" b="1" i="1" dirty="0">
                <a:solidFill>
                  <a:schemeClr val="bg1"/>
                </a:solidFill>
              </a:rPr>
              <a:t>: </a:t>
            </a:r>
            <a:r>
              <a:rPr lang="en-US" dirty="0">
                <a:solidFill>
                  <a:schemeClr val="bg1"/>
                </a:solidFill>
              </a:rPr>
              <a:t>Storage space on mobile devices is often limited, affecting the amount of data and apps that can be stored.</a:t>
            </a:r>
          </a:p>
          <a:p>
            <a:r>
              <a:rPr lang="en-US" b="1" i="1" dirty="0">
                <a:solidFill>
                  <a:schemeClr val="accent1">
                    <a:lumMod val="75000"/>
                  </a:schemeClr>
                </a:solidFill>
              </a:rPr>
              <a:t>Battery Life: </a:t>
            </a:r>
            <a:r>
              <a:rPr lang="en-US" dirty="0">
                <a:solidFill>
                  <a:schemeClr val="bg1"/>
                </a:solidFill>
              </a:rPr>
              <a:t>Mobile devices have relatively short battery life, requiring frequent recharging.</a:t>
            </a:r>
          </a:p>
          <a:p>
            <a:r>
              <a:rPr lang="en-US" b="1" i="1" dirty="0">
                <a:solidFill>
                  <a:schemeClr val="accent1">
                    <a:lumMod val="75000"/>
                  </a:schemeClr>
                </a:solidFill>
              </a:rPr>
              <a:t>Screen Size: </a:t>
            </a:r>
            <a:r>
              <a:rPr lang="en-US" dirty="0">
                <a:solidFill>
                  <a:schemeClr val="bg1"/>
                </a:solidFill>
              </a:rPr>
              <a:t>Small screens can hinder complex tasks and limit content visibility.</a:t>
            </a:r>
          </a:p>
          <a:p>
            <a:r>
              <a:rPr lang="en-US" b="1" i="1" dirty="0">
                <a:solidFill>
                  <a:schemeClr val="accent1">
                    <a:lumMod val="75000"/>
                  </a:schemeClr>
                </a:solidFill>
              </a:rPr>
              <a:t>Multitasking Constraints: </a:t>
            </a:r>
            <a:r>
              <a:rPr lang="en-US" dirty="0">
                <a:solidFill>
                  <a:schemeClr val="bg1"/>
                </a:solidFill>
              </a:rPr>
              <a:t>Multitasking capabilities are restricted, impacting simultaneous app usage.</a:t>
            </a:r>
          </a:p>
          <a:p>
            <a:r>
              <a:rPr lang="en-US" b="1" dirty="0">
                <a:solidFill>
                  <a:schemeClr val="accent1">
                    <a:lumMod val="75000"/>
                  </a:schemeClr>
                </a:solidFill>
              </a:rPr>
              <a:t>Network Dependence:</a:t>
            </a:r>
            <a:r>
              <a:rPr lang="en-US" dirty="0"/>
              <a:t>:</a:t>
            </a:r>
            <a:r>
              <a:rPr lang="en-US" dirty="0">
                <a:solidFill>
                  <a:schemeClr val="bg1"/>
                </a:solidFill>
              </a:rPr>
              <a:t>Mobile devices heavily rely on network connectivity, affecting functionality in areas with poor reception.</a:t>
            </a:r>
          </a:p>
          <a:p>
            <a:r>
              <a:rPr lang="en-US" b="1" i="1" dirty="0">
                <a:solidFill>
                  <a:schemeClr val="accent1">
                    <a:lumMod val="75000"/>
                  </a:schemeClr>
                </a:solidFill>
              </a:rPr>
              <a:t>Security Vulnerabilities:</a:t>
            </a:r>
            <a:r>
              <a:rPr lang="en-US" dirty="0"/>
              <a:t>: </a:t>
            </a:r>
            <a:r>
              <a:rPr lang="en-US" dirty="0">
                <a:solidFill>
                  <a:schemeClr val="bg1"/>
                </a:solidFill>
              </a:rPr>
              <a:t>Mobile devices can be susceptible to malware and security breaches.</a:t>
            </a:r>
          </a:p>
          <a:p>
            <a:r>
              <a:rPr lang="en-US" b="1" i="1" dirty="0">
                <a:solidFill>
                  <a:schemeClr val="accent1">
                    <a:lumMod val="75000"/>
                  </a:schemeClr>
                </a:solidFill>
              </a:rPr>
              <a:t>Hardware Fragility: </a:t>
            </a:r>
            <a:r>
              <a:rPr lang="en-US" dirty="0">
                <a:solidFill>
                  <a:schemeClr val="bg1"/>
                </a:solidFill>
              </a:rPr>
              <a:t>Mobile devices are prone to physical damage due to their portability and fragile components.</a:t>
            </a:r>
          </a:p>
          <a:p>
            <a:endParaRPr lang="en-US" dirty="0"/>
          </a:p>
          <a:p>
            <a:endParaRPr lang="en-US"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8EEF2"/>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1644086" y="7260590"/>
            <a:ext cx="11337950" cy="1219200"/>
          </a:xfrm>
          <a:prstGeom prst="rect">
            <a:avLst/>
          </a:prstGeom>
        </p:spPr>
        <p:txBody>
          <a:bodyPr lIns="0" tIns="0" rIns="0" bIns="0" rtlCol="0" anchor="t">
            <a:spAutoFit/>
          </a:bodyPr>
          <a:lstStyle/>
          <a:p>
            <a:pPr marL="0" lvl="0" indent="0">
              <a:lnSpc>
                <a:spcPts val="9600"/>
              </a:lnSpc>
              <a:spcBef>
                <a:spcPct val="0"/>
              </a:spcBef>
            </a:pPr>
            <a:r>
              <a:rPr lang="en-US" sz="8000">
                <a:solidFill>
                  <a:srgbClr val="24DBC5"/>
                </a:solidFill>
                <a:latin typeface="Prompt Bold"/>
              </a:rPr>
              <a:t>INTRODUCTION</a:t>
            </a:r>
          </a:p>
        </p:txBody>
      </p:sp>
      <p:sp>
        <p:nvSpPr>
          <p:cNvPr id="6" name="AutoShape 6"/>
          <p:cNvSpPr/>
          <p:nvPr/>
        </p:nvSpPr>
        <p:spPr>
          <a:xfrm flipV="1">
            <a:off x="1009650" y="5521057"/>
            <a:ext cx="0" cy="3737243"/>
          </a:xfrm>
          <a:prstGeom prst="line">
            <a:avLst/>
          </a:prstGeom>
          <a:ln w="38100" cap="flat">
            <a:solidFill>
              <a:srgbClr val="E8EEF2"/>
            </a:solidFill>
            <a:prstDash val="solid"/>
            <a:headEnd type="none" w="sm" len="sm"/>
            <a:tailEnd type="none" w="sm" len="sm"/>
          </a:ln>
        </p:spPr>
        <p:txBody>
          <a:bodyPr/>
          <a:lstStyle/>
          <a:p>
            <a:endParaRPr lang="en-US"/>
          </a:p>
        </p:txBody>
      </p:sp>
      <p:sp>
        <p:nvSpPr>
          <p:cNvPr id="7" name="TextBox 7"/>
          <p:cNvSpPr txBox="1"/>
          <p:nvPr/>
        </p:nvSpPr>
        <p:spPr>
          <a:xfrm>
            <a:off x="1644086" y="3706760"/>
            <a:ext cx="3364115" cy="3682918"/>
          </a:xfrm>
          <a:prstGeom prst="rect">
            <a:avLst/>
          </a:prstGeom>
        </p:spPr>
        <p:txBody>
          <a:bodyPr lIns="0" tIns="0" rIns="0" bIns="0" rtlCol="0" anchor="t">
            <a:spAutoFit/>
          </a:bodyPr>
          <a:lstStyle/>
          <a:p>
            <a:pPr marL="0" lvl="0" indent="0">
              <a:lnSpc>
                <a:spcPts val="28999"/>
              </a:lnSpc>
              <a:spcBef>
                <a:spcPct val="0"/>
              </a:spcBef>
            </a:pPr>
            <a:r>
              <a:rPr lang="en-US" sz="24166" spc="-1014">
                <a:solidFill>
                  <a:srgbClr val="E8EEF2"/>
                </a:solidFill>
                <a:latin typeface="Prompt Light"/>
              </a:rPr>
              <a:t>01</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2514600" y="-1034408"/>
            <a:ext cx="23826474" cy="12052890"/>
            <a:chOff x="-2068516" y="-1379211"/>
            <a:chExt cx="31768631" cy="16070520"/>
          </a:xfrm>
        </p:grpSpPr>
        <p:sp>
          <p:nvSpPr>
            <p:cNvPr id="3" name="AutoShape 3"/>
            <p:cNvSpPr/>
            <p:nvPr/>
          </p:nvSpPr>
          <p:spPr>
            <a:xfrm>
              <a:off x="-2068516" y="-1379211"/>
              <a:ext cx="31768631" cy="16070520"/>
            </a:xfrm>
            <a:prstGeom prst="rect">
              <a:avLst/>
            </a:prstGeom>
            <a:solidFill>
              <a:srgbClr val="0A0910">
                <a:alpha val="49804"/>
              </a:srgbClr>
            </a:solidFill>
          </p:spPr>
          <p:txBody>
            <a:bodyPr/>
            <a:lstStyle/>
            <a:p>
              <a:endParaRPr lang="en-US" dirty="0"/>
            </a:p>
          </p:txBody>
        </p:sp>
      </p:grpSp>
      <p:grpSp>
        <p:nvGrpSpPr>
          <p:cNvPr id="4" name="Group 4"/>
          <p:cNvGrpSpPr/>
          <p:nvPr/>
        </p:nvGrpSpPr>
        <p:grpSpPr>
          <a:xfrm>
            <a:off x="1028700" y="7269192"/>
            <a:ext cx="7286778" cy="1989108"/>
            <a:chOff x="0" y="0"/>
            <a:chExt cx="1919151" cy="523880"/>
          </a:xfrm>
        </p:grpSpPr>
        <p:sp>
          <p:nvSpPr>
            <p:cNvPr id="5" name="Freeform 5"/>
            <p:cNvSpPr/>
            <p:nvPr/>
          </p:nvSpPr>
          <p:spPr>
            <a:xfrm>
              <a:off x="0" y="0"/>
              <a:ext cx="1919151" cy="523880"/>
            </a:xfrm>
            <a:custGeom>
              <a:avLst/>
              <a:gdLst/>
              <a:ahLst/>
              <a:cxnLst/>
              <a:rect l="l" t="t" r="r" b="b"/>
              <a:pathLst>
                <a:path w="1919151" h="523880">
                  <a:moveTo>
                    <a:pt x="0" y="0"/>
                  </a:moveTo>
                  <a:lnTo>
                    <a:pt x="1919151" y="0"/>
                  </a:lnTo>
                  <a:lnTo>
                    <a:pt x="1919151" y="523880"/>
                  </a:lnTo>
                  <a:lnTo>
                    <a:pt x="0" y="523880"/>
                  </a:lnTo>
                  <a:close/>
                </a:path>
              </a:pathLst>
            </a:custGeom>
            <a:solidFill>
              <a:srgbClr val="0A0910">
                <a:alpha val="49804"/>
              </a:srgbClr>
            </a:solidFill>
          </p:spPr>
          <p:txBody>
            <a:bodyPr/>
            <a:lstStyle/>
            <a:p>
              <a:endParaRPr lang="en-US"/>
            </a:p>
          </p:txBody>
        </p:sp>
        <p:sp>
          <p:nvSpPr>
            <p:cNvPr id="6" name="TextBox 6"/>
            <p:cNvSpPr txBox="1"/>
            <p:nvPr/>
          </p:nvSpPr>
          <p:spPr>
            <a:xfrm>
              <a:off x="0" y="-38100"/>
              <a:ext cx="812800" cy="850900"/>
            </a:xfrm>
            <a:prstGeom prst="rect">
              <a:avLst/>
            </a:prstGeom>
          </p:spPr>
          <p:txBody>
            <a:bodyPr lIns="50800" tIns="50800" rIns="50800" bIns="50800" rtlCol="0" anchor="ctr"/>
            <a:lstStyle/>
            <a:p>
              <a:pPr algn="ctr">
                <a:lnSpc>
                  <a:spcPts val="3359"/>
                </a:lnSpc>
              </a:pPr>
              <a:endParaRPr/>
            </a:p>
          </p:txBody>
        </p:sp>
      </p:grpSp>
      <p:sp>
        <p:nvSpPr>
          <p:cNvPr id="7" name="TextBox 7"/>
          <p:cNvSpPr txBox="1"/>
          <p:nvPr/>
        </p:nvSpPr>
        <p:spPr>
          <a:xfrm>
            <a:off x="5838016" y="1177146"/>
            <a:ext cx="6611968" cy="1219200"/>
          </a:xfrm>
          <a:prstGeom prst="rect">
            <a:avLst/>
          </a:prstGeom>
        </p:spPr>
        <p:txBody>
          <a:bodyPr lIns="0" tIns="0" rIns="0" bIns="0" rtlCol="0" anchor="t">
            <a:spAutoFit/>
          </a:bodyPr>
          <a:lstStyle/>
          <a:p>
            <a:pPr algn="ctr">
              <a:lnSpc>
                <a:spcPts val="9600"/>
              </a:lnSpc>
            </a:pPr>
            <a:r>
              <a:rPr lang="en-US" sz="8000">
                <a:solidFill>
                  <a:srgbClr val="E8EEF2"/>
                </a:solidFill>
                <a:latin typeface="Prompt Bold"/>
              </a:rPr>
              <a:t>CONCLUSION</a:t>
            </a:r>
          </a:p>
        </p:txBody>
      </p:sp>
      <p:grpSp>
        <p:nvGrpSpPr>
          <p:cNvPr id="8" name="Group 8"/>
          <p:cNvGrpSpPr/>
          <p:nvPr/>
        </p:nvGrpSpPr>
        <p:grpSpPr>
          <a:xfrm>
            <a:off x="1028700" y="4148946"/>
            <a:ext cx="7286778" cy="1989108"/>
            <a:chOff x="0" y="0"/>
            <a:chExt cx="1919151" cy="523880"/>
          </a:xfrm>
        </p:grpSpPr>
        <p:sp>
          <p:nvSpPr>
            <p:cNvPr id="9" name="Freeform 9"/>
            <p:cNvSpPr/>
            <p:nvPr/>
          </p:nvSpPr>
          <p:spPr>
            <a:xfrm>
              <a:off x="0" y="0"/>
              <a:ext cx="1919151" cy="523880"/>
            </a:xfrm>
            <a:custGeom>
              <a:avLst/>
              <a:gdLst/>
              <a:ahLst/>
              <a:cxnLst/>
              <a:rect l="l" t="t" r="r" b="b"/>
              <a:pathLst>
                <a:path w="1919151" h="523880">
                  <a:moveTo>
                    <a:pt x="0" y="0"/>
                  </a:moveTo>
                  <a:lnTo>
                    <a:pt x="1919151" y="0"/>
                  </a:lnTo>
                  <a:lnTo>
                    <a:pt x="1919151" y="523880"/>
                  </a:lnTo>
                  <a:lnTo>
                    <a:pt x="0" y="523880"/>
                  </a:lnTo>
                  <a:close/>
                </a:path>
              </a:pathLst>
            </a:custGeom>
            <a:solidFill>
              <a:srgbClr val="0A0910">
                <a:alpha val="49804"/>
              </a:srgbClr>
            </a:solidFill>
          </p:spPr>
          <p:txBody>
            <a:bodyPr/>
            <a:lstStyle/>
            <a:p>
              <a:endParaRPr lang="en-US"/>
            </a:p>
          </p:txBody>
        </p:sp>
        <p:sp>
          <p:nvSpPr>
            <p:cNvPr id="10" name="TextBox 10"/>
            <p:cNvSpPr txBox="1"/>
            <p:nvPr/>
          </p:nvSpPr>
          <p:spPr>
            <a:xfrm>
              <a:off x="0" y="-38100"/>
              <a:ext cx="812800" cy="850900"/>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9972522" y="7269192"/>
            <a:ext cx="7286778" cy="1989108"/>
            <a:chOff x="0" y="0"/>
            <a:chExt cx="1919151" cy="523880"/>
          </a:xfrm>
        </p:grpSpPr>
        <p:sp>
          <p:nvSpPr>
            <p:cNvPr id="12" name="Freeform 12"/>
            <p:cNvSpPr/>
            <p:nvPr/>
          </p:nvSpPr>
          <p:spPr>
            <a:xfrm>
              <a:off x="0" y="0"/>
              <a:ext cx="1919151" cy="523880"/>
            </a:xfrm>
            <a:custGeom>
              <a:avLst/>
              <a:gdLst/>
              <a:ahLst/>
              <a:cxnLst/>
              <a:rect l="l" t="t" r="r" b="b"/>
              <a:pathLst>
                <a:path w="1919151" h="523880">
                  <a:moveTo>
                    <a:pt x="0" y="0"/>
                  </a:moveTo>
                  <a:lnTo>
                    <a:pt x="1919151" y="0"/>
                  </a:lnTo>
                  <a:lnTo>
                    <a:pt x="1919151" y="523880"/>
                  </a:lnTo>
                  <a:lnTo>
                    <a:pt x="0" y="523880"/>
                  </a:lnTo>
                  <a:close/>
                </a:path>
              </a:pathLst>
            </a:custGeom>
            <a:solidFill>
              <a:srgbClr val="0A0910">
                <a:alpha val="49804"/>
              </a:srgbClr>
            </a:solidFill>
          </p:spPr>
          <p:txBody>
            <a:bodyPr/>
            <a:lstStyle/>
            <a:p>
              <a:endParaRPr lang="en-US"/>
            </a:p>
          </p:txBody>
        </p:sp>
        <p:sp>
          <p:nvSpPr>
            <p:cNvPr id="13" name="TextBox 13"/>
            <p:cNvSpPr txBox="1"/>
            <p:nvPr/>
          </p:nvSpPr>
          <p:spPr>
            <a:xfrm>
              <a:off x="0" y="-38100"/>
              <a:ext cx="812800" cy="850900"/>
            </a:xfrm>
            <a:prstGeom prst="rect">
              <a:avLst/>
            </a:prstGeom>
          </p:spPr>
          <p:txBody>
            <a:bodyPr lIns="50800" tIns="50800" rIns="50800" bIns="50800" rtlCol="0" anchor="ctr"/>
            <a:lstStyle/>
            <a:p>
              <a:pPr algn="ctr">
                <a:lnSpc>
                  <a:spcPts val="3359"/>
                </a:lnSpc>
              </a:pPr>
              <a:endParaRPr/>
            </a:p>
          </p:txBody>
        </p:sp>
      </p:grpSp>
      <p:grpSp>
        <p:nvGrpSpPr>
          <p:cNvPr id="14" name="Group 14"/>
          <p:cNvGrpSpPr/>
          <p:nvPr/>
        </p:nvGrpSpPr>
        <p:grpSpPr>
          <a:xfrm>
            <a:off x="9972522" y="4148946"/>
            <a:ext cx="7286778" cy="1989108"/>
            <a:chOff x="0" y="0"/>
            <a:chExt cx="1919151" cy="523880"/>
          </a:xfrm>
        </p:grpSpPr>
        <p:sp>
          <p:nvSpPr>
            <p:cNvPr id="15" name="Freeform 15"/>
            <p:cNvSpPr/>
            <p:nvPr/>
          </p:nvSpPr>
          <p:spPr>
            <a:xfrm>
              <a:off x="0" y="0"/>
              <a:ext cx="1919151" cy="523880"/>
            </a:xfrm>
            <a:custGeom>
              <a:avLst/>
              <a:gdLst/>
              <a:ahLst/>
              <a:cxnLst/>
              <a:rect l="l" t="t" r="r" b="b"/>
              <a:pathLst>
                <a:path w="1919151" h="523880">
                  <a:moveTo>
                    <a:pt x="0" y="0"/>
                  </a:moveTo>
                  <a:lnTo>
                    <a:pt x="1919151" y="0"/>
                  </a:lnTo>
                  <a:lnTo>
                    <a:pt x="1919151" y="523880"/>
                  </a:lnTo>
                  <a:lnTo>
                    <a:pt x="0" y="523880"/>
                  </a:lnTo>
                  <a:close/>
                </a:path>
              </a:pathLst>
            </a:custGeom>
            <a:solidFill>
              <a:srgbClr val="0A0910">
                <a:alpha val="49804"/>
              </a:srgbClr>
            </a:solidFill>
          </p:spPr>
          <p:txBody>
            <a:bodyPr/>
            <a:lstStyle/>
            <a:p>
              <a:endParaRPr lang="en-US"/>
            </a:p>
          </p:txBody>
        </p:sp>
        <p:sp>
          <p:nvSpPr>
            <p:cNvPr id="16" name="TextBox 16"/>
            <p:cNvSpPr txBox="1"/>
            <p:nvPr/>
          </p:nvSpPr>
          <p:spPr>
            <a:xfrm>
              <a:off x="0" y="-38100"/>
              <a:ext cx="812800" cy="850900"/>
            </a:xfrm>
            <a:prstGeom prst="rect">
              <a:avLst/>
            </a:prstGeom>
          </p:spPr>
          <p:txBody>
            <a:bodyPr lIns="50800" tIns="50800" rIns="50800" bIns="50800" rtlCol="0" anchor="ctr"/>
            <a:lstStyle/>
            <a:p>
              <a:pPr algn="ctr">
                <a:lnSpc>
                  <a:spcPts val="3359"/>
                </a:lnSpc>
              </a:pPr>
              <a:endParaRPr/>
            </a:p>
          </p:txBody>
        </p:sp>
      </p:grpSp>
      <p:sp>
        <p:nvSpPr>
          <p:cNvPr id="17" name="TextBox 17"/>
          <p:cNvSpPr txBox="1"/>
          <p:nvPr/>
        </p:nvSpPr>
        <p:spPr>
          <a:xfrm rot="-60000">
            <a:off x="3637485" y="5108880"/>
            <a:ext cx="4126600" cy="732790"/>
          </a:xfrm>
          <a:prstGeom prst="rect">
            <a:avLst/>
          </a:prstGeom>
        </p:spPr>
        <p:txBody>
          <a:bodyPr lIns="0" tIns="0" rIns="0" bIns="0" rtlCol="0" anchor="t">
            <a:spAutoFit/>
          </a:bodyPr>
          <a:lstStyle/>
          <a:p>
            <a:pPr>
              <a:lnSpc>
                <a:spcPts val="2990"/>
              </a:lnSpc>
            </a:pPr>
            <a:r>
              <a:rPr lang="en-US" sz="2300">
                <a:solidFill>
                  <a:srgbClr val="E8EEF2"/>
                </a:solidFill>
                <a:latin typeface="Prompt Light"/>
              </a:rPr>
              <a:t>History. 64 bits, Embedded OS</a:t>
            </a:r>
          </a:p>
        </p:txBody>
      </p:sp>
      <p:sp>
        <p:nvSpPr>
          <p:cNvPr id="18" name="TextBox 18"/>
          <p:cNvSpPr txBox="1"/>
          <p:nvPr/>
        </p:nvSpPr>
        <p:spPr>
          <a:xfrm>
            <a:off x="3634409" y="4480227"/>
            <a:ext cx="4581451" cy="511810"/>
          </a:xfrm>
          <a:prstGeom prst="rect">
            <a:avLst/>
          </a:prstGeom>
        </p:spPr>
        <p:txBody>
          <a:bodyPr lIns="0" tIns="0" rIns="0" bIns="0" rtlCol="0" anchor="t">
            <a:spAutoFit/>
          </a:bodyPr>
          <a:lstStyle/>
          <a:p>
            <a:pPr>
              <a:lnSpc>
                <a:spcPts val="4159"/>
              </a:lnSpc>
            </a:pPr>
            <a:r>
              <a:rPr lang="en-US" sz="3199">
                <a:solidFill>
                  <a:srgbClr val="E8EEF2"/>
                </a:solidFill>
                <a:latin typeface="Prompt Light"/>
              </a:rPr>
              <a:t>Introduction</a:t>
            </a:r>
          </a:p>
        </p:txBody>
      </p:sp>
      <p:sp>
        <p:nvSpPr>
          <p:cNvPr id="19" name="TextBox 19"/>
          <p:cNvSpPr txBox="1"/>
          <p:nvPr/>
        </p:nvSpPr>
        <p:spPr>
          <a:xfrm>
            <a:off x="1367624" y="4533900"/>
            <a:ext cx="1159455" cy="1219200"/>
          </a:xfrm>
          <a:prstGeom prst="rect">
            <a:avLst/>
          </a:prstGeom>
        </p:spPr>
        <p:txBody>
          <a:bodyPr lIns="0" tIns="0" rIns="0" bIns="0" rtlCol="0" anchor="t">
            <a:spAutoFit/>
          </a:bodyPr>
          <a:lstStyle/>
          <a:p>
            <a:pPr marL="0" lvl="0" indent="0">
              <a:lnSpc>
                <a:spcPts val="9600"/>
              </a:lnSpc>
              <a:spcBef>
                <a:spcPct val="0"/>
              </a:spcBef>
            </a:pPr>
            <a:r>
              <a:rPr lang="en-US" sz="8000" spc="-336">
                <a:solidFill>
                  <a:srgbClr val="24DBC5"/>
                </a:solidFill>
                <a:latin typeface="Prompt Light"/>
              </a:rPr>
              <a:t>01</a:t>
            </a:r>
          </a:p>
        </p:txBody>
      </p:sp>
      <p:sp>
        <p:nvSpPr>
          <p:cNvPr id="20" name="TextBox 20"/>
          <p:cNvSpPr txBox="1"/>
          <p:nvPr/>
        </p:nvSpPr>
        <p:spPr>
          <a:xfrm>
            <a:off x="1367624" y="7654146"/>
            <a:ext cx="1427014" cy="1219200"/>
          </a:xfrm>
          <a:prstGeom prst="rect">
            <a:avLst/>
          </a:prstGeom>
        </p:spPr>
        <p:txBody>
          <a:bodyPr lIns="0" tIns="0" rIns="0" bIns="0" rtlCol="0" anchor="t">
            <a:spAutoFit/>
          </a:bodyPr>
          <a:lstStyle/>
          <a:p>
            <a:pPr marL="0" lvl="0" indent="0">
              <a:lnSpc>
                <a:spcPts val="9600"/>
              </a:lnSpc>
              <a:spcBef>
                <a:spcPct val="0"/>
              </a:spcBef>
            </a:pPr>
            <a:r>
              <a:rPr lang="en-US" sz="8000" spc="-336">
                <a:solidFill>
                  <a:srgbClr val="24DBC5"/>
                </a:solidFill>
                <a:latin typeface="Prompt Light"/>
              </a:rPr>
              <a:t>02</a:t>
            </a:r>
          </a:p>
        </p:txBody>
      </p:sp>
      <p:sp>
        <p:nvSpPr>
          <p:cNvPr id="21" name="TextBox 21"/>
          <p:cNvSpPr txBox="1"/>
          <p:nvPr/>
        </p:nvSpPr>
        <p:spPr>
          <a:xfrm>
            <a:off x="10429742" y="4533900"/>
            <a:ext cx="1453770" cy="1219200"/>
          </a:xfrm>
          <a:prstGeom prst="rect">
            <a:avLst/>
          </a:prstGeom>
        </p:spPr>
        <p:txBody>
          <a:bodyPr lIns="0" tIns="0" rIns="0" bIns="0" rtlCol="0" anchor="t">
            <a:spAutoFit/>
          </a:bodyPr>
          <a:lstStyle/>
          <a:p>
            <a:pPr marL="0" lvl="0" indent="0">
              <a:lnSpc>
                <a:spcPts val="9600"/>
              </a:lnSpc>
              <a:spcBef>
                <a:spcPct val="0"/>
              </a:spcBef>
            </a:pPr>
            <a:r>
              <a:rPr lang="en-US" sz="8000" spc="-336">
                <a:solidFill>
                  <a:srgbClr val="24DBC5"/>
                </a:solidFill>
                <a:latin typeface="Prompt Light"/>
              </a:rPr>
              <a:t>03</a:t>
            </a:r>
          </a:p>
        </p:txBody>
      </p:sp>
      <p:sp>
        <p:nvSpPr>
          <p:cNvPr id="22" name="TextBox 22"/>
          <p:cNvSpPr txBox="1"/>
          <p:nvPr/>
        </p:nvSpPr>
        <p:spPr>
          <a:xfrm>
            <a:off x="10429742" y="7654146"/>
            <a:ext cx="1453770" cy="1219200"/>
          </a:xfrm>
          <a:prstGeom prst="rect">
            <a:avLst/>
          </a:prstGeom>
        </p:spPr>
        <p:txBody>
          <a:bodyPr lIns="0" tIns="0" rIns="0" bIns="0" rtlCol="0" anchor="t">
            <a:spAutoFit/>
          </a:bodyPr>
          <a:lstStyle/>
          <a:p>
            <a:pPr marL="0" lvl="0" indent="0">
              <a:lnSpc>
                <a:spcPts val="9600"/>
              </a:lnSpc>
              <a:spcBef>
                <a:spcPct val="0"/>
              </a:spcBef>
            </a:pPr>
            <a:r>
              <a:rPr lang="en-US" sz="8000" spc="-336">
                <a:solidFill>
                  <a:srgbClr val="24DBC5"/>
                </a:solidFill>
                <a:latin typeface="Prompt Light"/>
              </a:rPr>
              <a:t>04</a:t>
            </a:r>
          </a:p>
        </p:txBody>
      </p:sp>
      <p:sp>
        <p:nvSpPr>
          <p:cNvPr id="23" name="AutoShape 23"/>
          <p:cNvSpPr/>
          <p:nvPr/>
        </p:nvSpPr>
        <p:spPr>
          <a:xfrm flipV="1">
            <a:off x="3081247" y="4719622"/>
            <a:ext cx="0" cy="847755"/>
          </a:xfrm>
          <a:prstGeom prst="line">
            <a:avLst/>
          </a:prstGeom>
          <a:ln w="38100" cap="flat">
            <a:solidFill>
              <a:srgbClr val="E8EEF2"/>
            </a:solidFill>
            <a:prstDash val="solid"/>
            <a:headEnd type="none" w="sm" len="sm"/>
            <a:tailEnd type="none" w="sm" len="sm"/>
          </a:ln>
        </p:spPr>
        <p:txBody>
          <a:bodyPr/>
          <a:lstStyle/>
          <a:p>
            <a:endParaRPr lang="en-US"/>
          </a:p>
        </p:txBody>
      </p:sp>
      <p:sp>
        <p:nvSpPr>
          <p:cNvPr id="24" name="AutoShape 24"/>
          <p:cNvSpPr/>
          <p:nvPr/>
        </p:nvSpPr>
        <p:spPr>
          <a:xfrm flipV="1">
            <a:off x="3119347" y="7839869"/>
            <a:ext cx="0" cy="847755"/>
          </a:xfrm>
          <a:prstGeom prst="line">
            <a:avLst/>
          </a:prstGeom>
          <a:ln w="38100" cap="flat">
            <a:solidFill>
              <a:srgbClr val="E8EEF2"/>
            </a:solidFill>
            <a:prstDash val="solid"/>
            <a:headEnd type="none" w="sm" len="sm"/>
            <a:tailEnd type="none" w="sm" len="sm"/>
          </a:ln>
        </p:spPr>
        <p:txBody>
          <a:bodyPr/>
          <a:lstStyle/>
          <a:p>
            <a:endParaRPr lang="en-US"/>
          </a:p>
        </p:txBody>
      </p:sp>
      <p:sp>
        <p:nvSpPr>
          <p:cNvPr id="25" name="AutoShape 25"/>
          <p:cNvSpPr/>
          <p:nvPr/>
        </p:nvSpPr>
        <p:spPr>
          <a:xfrm flipV="1">
            <a:off x="12207362" y="4719622"/>
            <a:ext cx="0" cy="847755"/>
          </a:xfrm>
          <a:prstGeom prst="line">
            <a:avLst/>
          </a:prstGeom>
          <a:ln w="38100" cap="flat">
            <a:solidFill>
              <a:srgbClr val="E8EEF2"/>
            </a:solidFill>
            <a:prstDash val="solid"/>
            <a:headEnd type="none" w="sm" len="sm"/>
            <a:tailEnd type="none" w="sm" len="sm"/>
          </a:ln>
        </p:spPr>
        <p:txBody>
          <a:bodyPr/>
          <a:lstStyle/>
          <a:p>
            <a:endParaRPr lang="en-US"/>
          </a:p>
        </p:txBody>
      </p:sp>
      <p:sp>
        <p:nvSpPr>
          <p:cNvPr id="26" name="AutoShape 26"/>
          <p:cNvSpPr/>
          <p:nvPr/>
        </p:nvSpPr>
        <p:spPr>
          <a:xfrm flipV="1">
            <a:off x="12245462" y="7839869"/>
            <a:ext cx="0" cy="847755"/>
          </a:xfrm>
          <a:prstGeom prst="line">
            <a:avLst/>
          </a:prstGeom>
          <a:ln w="38100" cap="flat">
            <a:solidFill>
              <a:srgbClr val="E8EEF2"/>
            </a:solidFill>
            <a:prstDash val="solid"/>
            <a:headEnd type="none" w="sm" len="sm"/>
            <a:tailEnd type="none" w="sm" len="sm"/>
          </a:ln>
        </p:spPr>
        <p:txBody>
          <a:bodyPr/>
          <a:lstStyle/>
          <a:p>
            <a:endParaRPr lang="en-US"/>
          </a:p>
        </p:txBody>
      </p:sp>
      <p:sp>
        <p:nvSpPr>
          <p:cNvPr id="27" name="TextBox 27"/>
          <p:cNvSpPr txBox="1"/>
          <p:nvPr/>
        </p:nvSpPr>
        <p:spPr>
          <a:xfrm>
            <a:off x="3634409" y="7568724"/>
            <a:ext cx="4581451" cy="1035685"/>
          </a:xfrm>
          <a:prstGeom prst="rect">
            <a:avLst/>
          </a:prstGeom>
        </p:spPr>
        <p:txBody>
          <a:bodyPr lIns="0" tIns="0" rIns="0" bIns="0" rtlCol="0" anchor="t">
            <a:spAutoFit/>
          </a:bodyPr>
          <a:lstStyle/>
          <a:p>
            <a:pPr>
              <a:lnSpc>
                <a:spcPts val="4159"/>
              </a:lnSpc>
            </a:pPr>
            <a:r>
              <a:rPr lang="en-US" sz="3199" dirty="0">
                <a:solidFill>
                  <a:srgbClr val="E8EEF2"/>
                </a:solidFill>
                <a:latin typeface="Prompt Light"/>
              </a:rPr>
              <a:t>System Performance and Models</a:t>
            </a:r>
          </a:p>
        </p:txBody>
      </p:sp>
      <p:sp>
        <p:nvSpPr>
          <p:cNvPr id="28" name="TextBox 28"/>
          <p:cNvSpPr txBox="1"/>
          <p:nvPr/>
        </p:nvSpPr>
        <p:spPr>
          <a:xfrm>
            <a:off x="12759812" y="4721845"/>
            <a:ext cx="4581451" cy="511810"/>
          </a:xfrm>
          <a:prstGeom prst="rect">
            <a:avLst/>
          </a:prstGeom>
        </p:spPr>
        <p:txBody>
          <a:bodyPr lIns="0" tIns="0" rIns="0" bIns="0" rtlCol="0" anchor="t">
            <a:spAutoFit/>
          </a:bodyPr>
          <a:lstStyle/>
          <a:p>
            <a:pPr>
              <a:lnSpc>
                <a:spcPts val="4159"/>
              </a:lnSpc>
            </a:pPr>
            <a:r>
              <a:rPr lang="en-US" sz="3199">
                <a:solidFill>
                  <a:srgbClr val="E8EEF2"/>
                </a:solidFill>
                <a:latin typeface="Prompt Light"/>
              </a:rPr>
              <a:t>Issues</a:t>
            </a:r>
          </a:p>
        </p:txBody>
      </p:sp>
      <p:sp>
        <p:nvSpPr>
          <p:cNvPr id="29" name="TextBox 29"/>
          <p:cNvSpPr txBox="1"/>
          <p:nvPr/>
        </p:nvSpPr>
        <p:spPr>
          <a:xfrm>
            <a:off x="12759812" y="7993554"/>
            <a:ext cx="4581451" cy="511810"/>
          </a:xfrm>
          <a:prstGeom prst="rect">
            <a:avLst/>
          </a:prstGeom>
        </p:spPr>
        <p:txBody>
          <a:bodyPr lIns="0" tIns="0" rIns="0" bIns="0" rtlCol="0" anchor="t">
            <a:spAutoFit/>
          </a:bodyPr>
          <a:lstStyle/>
          <a:p>
            <a:pPr>
              <a:lnSpc>
                <a:spcPts val="4159"/>
              </a:lnSpc>
            </a:pPr>
            <a:r>
              <a:rPr lang="en-US" sz="3199">
                <a:solidFill>
                  <a:srgbClr val="E8EEF2"/>
                </a:solidFill>
                <a:latin typeface="Prompt Light"/>
              </a:rPr>
              <a:t>Limits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A091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alpha val="49804"/>
              </a:srgbClr>
            </a:solidFill>
          </p:spPr>
          <p:txBody>
            <a:bodyPr/>
            <a:lstStyle/>
            <a:p>
              <a:endParaRPr lang="en-US"/>
            </a:p>
          </p:txBody>
        </p:sp>
      </p:grpSp>
      <p:sp>
        <p:nvSpPr>
          <p:cNvPr id="4" name="TextBox 4"/>
          <p:cNvSpPr txBox="1"/>
          <p:nvPr/>
        </p:nvSpPr>
        <p:spPr>
          <a:xfrm>
            <a:off x="3729073" y="4191000"/>
            <a:ext cx="10829854" cy="1905000"/>
          </a:xfrm>
          <a:prstGeom prst="rect">
            <a:avLst/>
          </a:prstGeom>
        </p:spPr>
        <p:txBody>
          <a:bodyPr lIns="0" tIns="0" rIns="0" bIns="0" rtlCol="0" anchor="t">
            <a:spAutoFit/>
          </a:bodyPr>
          <a:lstStyle/>
          <a:p>
            <a:pPr algn="ctr">
              <a:lnSpc>
                <a:spcPts val="15000"/>
              </a:lnSpc>
            </a:pPr>
            <a:r>
              <a:rPr lang="en-US" sz="12500">
                <a:solidFill>
                  <a:srgbClr val="24DBC5"/>
                </a:solidFill>
                <a:latin typeface="Prompt Bold"/>
              </a:rPr>
              <a:t>THANK</a:t>
            </a:r>
            <a:r>
              <a:rPr lang="en-US" sz="12500">
                <a:solidFill>
                  <a:srgbClr val="E8EEF2"/>
                </a:solidFill>
                <a:latin typeface="Prompt Bold"/>
              </a:rPr>
              <a:t>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AutoShape 4"/>
            <p:cNvSpPr/>
            <p:nvPr/>
          </p:nvSpPr>
          <p:spPr>
            <a:xfrm>
              <a:off x="0" y="0"/>
              <a:ext cx="24384000" cy="13716000"/>
            </a:xfrm>
            <a:prstGeom prst="rect">
              <a:avLst/>
            </a:prstGeom>
            <a:solidFill>
              <a:srgbClr val="0A0910"/>
            </a:solidFill>
          </p:spPr>
          <p:txBody>
            <a:bodyPr/>
            <a:lstStyle/>
            <a:p>
              <a:endParaRPr lang="en-US"/>
            </a:p>
          </p:txBody>
        </p:sp>
      </p:grpSp>
      <p:sp>
        <p:nvSpPr>
          <p:cNvPr id="5" name="TextBox 5"/>
          <p:cNvSpPr txBox="1"/>
          <p:nvPr/>
        </p:nvSpPr>
        <p:spPr>
          <a:xfrm>
            <a:off x="685800" y="571500"/>
            <a:ext cx="12353268" cy="1905000"/>
          </a:xfrm>
          <a:prstGeom prst="rect">
            <a:avLst/>
          </a:prstGeom>
        </p:spPr>
        <p:txBody>
          <a:bodyPr lIns="0" tIns="0" rIns="0" bIns="0" rtlCol="0" anchor="t">
            <a:spAutoFit/>
          </a:bodyPr>
          <a:lstStyle/>
          <a:p>
            <a:pPr algn="r">
              <a:lnSpc>
                <a:spcPts val="15000"/>
              </a:lnSpc>
            </a:pPr>
            <a:r>
              <a:rPr lang="en-US" sz="12500" dirty="0">
                <a:solidFill>
                  <a:srgbClr val="E8EEF2"/>
                </a:solidFill>
                <a:latin typeface="Prompt Bold"/>
              </a:rPr>
              <a:t>INTRODUCTION</a:t>
            </a:r>
          </a:p>
        </p:txBody>
      </p:sp>
      <p:sp>
        <p:nvSpPr>
          <p:cNvPr id="6" name="AutoShape 6"/>
          <p:cNvSpPr/>
          <p:nvPr/>
        </p:nvSpPr>
        <p:spPr>
          <a:xfrm flipV="1">
            <a:off x="17240250" y="2183408"/>
            <a:ext cx="0" cy="5396176"/>
          </a:xfrm>
          <a:prstGeom prst="line">
            <a:avLst/>
          </a:prstGeom>
          <a:ln w="38100" cap="flat">
            <a:solidFill>
              <a:srgbClr val="E8EEF2"/>
            </a:solidFill>
            <a:prstDash val="solid"/>
            <a:headEnd type="none" w="sm" len="sm"/>
            <a:tailEnd type="none" w="sm" len="sm"/>
          </a:ln>
        </p:spPr>
        <p:txBody>
          <a:bodyPr/>
          <a:lstStyle/>
          <a:p>
            <a:endParaRPr lang="en-US"/>
          </a:p>
        </p:txBody>
      </p:sp>
      <p:sp>
        <p:nvSpPr>
          <p:cNvPr id="9" name="TextBox 8">
            <a:extLst>
              <a:ext uri="{FF2B5EF4-FFF2-40B4-BE49-F238E27FC236}">
                <a16:creationId xmlns:a16="http://schemas.microsoft.com/office/drawing/2014/main" id="{00BF4410-2959-7B9F-6E58-0C0F2F94323A}"/>
              </a:ext>
            </a:extLst>
          </p:cNvPr>
          <p:cNvSpPr txBox="1"/>
          <p:nvPr/>
        </p:nvSpPr>
        <p:spPr>
          <a:xfrm>
            <a:off x="619125" y="3073831"/>
            <a:ext cx="16002000" cy="6924973"/>
          </a:xfrm>
          <a:prstGeom prst="rect">
            <a:avLst/>
          </a:prstGeom>
          <a:noFill/>
        </p:spPr>
        <p:txBody>
          <a:bodyPr wrap="square" rtlCol="0">
            <a:spAutoFit/>
          </a:bodyPr>
          <a:lstStyle/>
          <a:p>
            <a:pPr marL="342900" indent="-342900">
              <a:buFont typeface="Wingdings" panose="05000000000000000000" pitchFamily="2" charset="2"/>
              <a:buChar char="v"/>
            </a:pPr>
            <a:r>
              <a:rPr lang="en-US" sz="2800" b="0" i="0" dirty="0">
                <a:solidFill>
                  <a:schemeClr val="accent5">
                    <a:lumMod val="75000"/>
                  </a:schemeClr>
                </a:solidFill>
                <a:effectLst/>
                <a:latin typeface="Söhne"/>
              </a:rPr>
              <a:t>A mobile operating system (OS) is the software that powers smartphones, tablets, and other handheld devices.</a:t>
            </a:r>
          </a:p>
          <a:p>
            <a:pPr marL="342900" indent="-342900">
              <a:buFont typeface="Wingdings" panose="05000000000000000000" pitchFamily="2" charset="2"/>
              <a:buChar char="v"/>
            </a:pPr>
            <a:r>
              <a:rPr lang="en-US" sz="2800" b="0" i="0" dirty="0">
                <a:solidFill>
                  <a:schemeClr val="accent5">
                    <a:lumMod val="75000"/>
                  </a:schemeClr>
                </a:solidFill>
                <a:effectLst/>
                <a:latin typeface="Söhne"/>
              </a:rPr>
              <a:t> It serves as the foundation upon which applications run and enables users to interact with their devices. Just as a computer needs an operating system to function, mobile devices rely on mobile operating systems to provide essential functionalities and user experiences.</a:t>
            </a:r>
          </a:p>
          <a:p>
            <a:pPr marL="342900" indent="-342900">
              <a:buFont typeface="Wingdings" panose="05000000000000000000" pitchFamily="2" charset="2"/>
              <a:buChar char="v"/>
            </a:pPr>
            <a:r>
              <a:rPr lang="en-US" sz="2800" dirty="0">
                <a:solidFill>
                  <a:schemeClr val="accent5">
                    <a:lumMod val="75000"/>
                  </a:schemeClr>
                </a:solidFill>
                <a:latin typeface="Söhne"/>
              </a:rPr>
              <a:t>Key Points:</a:t>
            </a:r>
          </a:p>
          <a:p>
            <a:pPr marL="342900" indent="-342900">
              <a:buFont typeface="Wingdings" panose="05000000000000000000" pitchFamily="2" charset="2"/>
              <a:buChar char="ü"/>
            </a:pPr>
            <a:r>
              <a:rPr lang="en-US" sz="2800" dirty="0">
                <a:solidFill>
                  <a:schemeClr val="bg1">
                    <a:lumMod val="65000"/>
                  </a:schemeClr>
                </a:solidFill>
                <a:latin typeface="Söhne"/>
              </a:rPr>
              <a:t>Device Management: Mobile OS manages hardware components like the processor, memory, storage, and input/output systems. It ensures that resources are allocated efficiently and optimally to various applications.</a:t>
            </a:r>
          </a:p>
          <a:p>
            <a:pPr marL="342900" indent="-342900">
              <a:buFont typeface="Wingdings" panose="05000000000000000000" pitchFamily="2" charset="2"/>
              <a:buChar char="ü"/>
            </a:pPr>
            <a:endParaRPr lang="en-US" sz="2800" dirty="0">
              <a:solidFill>
                <a:schemeClr val="bg1">
                  <a:lumMod val="65000"/>
                </a:schemeClr>
              </a:solidFill>
              <a:latin typeface="Söhne"/>
            </a:endParaRPr>
          </a:p>
          <a:p>
            <a:pPr marL="342900" indent="-342900">
              <a:buFont typeface="Wingdings" panose="05000000000000000000" pitchFamily="2" charset="2"/>
              <a:buChar char="ü"/>
            </a:pPr>
            <a:r>
              <a:rPr lang="en-US" sz="2800" dirty="0">
                <a:solidFill>
                  <a:schemeClr val="bg1">
                    <a:lumMod val="65000"/>
                  </a:schemeClr>
                </a:solidFill>
                <a:latin typeface="Söhne"/>
              </a:rPr>
              <a:t>Multitasking: Mobile OS allows users to run multiple applications simultaneously, seamlessly switching between them and managing their performance.</a:t>
            </a:r>
          </a:p>
          <a:p>
            <a:pPr marL="342900" indent="-342900">
              <a:buFont typeface="Wingdings" panose="05000000000000000000" pitchFamily="2" charset="2"/>
              <a:buChar char="ü"/>
            </a:pPr>
            <a:endParaRPr lang="en-US" sz="2800" dirty="0">
              <a:solidFill>
                <a:schemeClr val="bg1">
                  <a:lumMod val="65000"/>
                </a:schemeClr>
              </a:solidFill>
              <a:latin typeface="Söhne"/>
            </a:endParaRPr>
          </a:p>
          <a:p>
            <a:pPr marL="342900" indent="-342900">
              <a:buFont typeface="Wingdings" panose="05000000000000000000" pitchFamily="2" charset="2"/>
              <a:buChar char="ü"/>
            </a:pPr>
            <a:r>
              <a:rPr lang="en-US" sz="2800" dirty="0">
                <a:solidFill>
                  <a:schemeClr val="bg1">
                    <a:lumMod val="65000"/>
                  </a:schemeClr>
                </a:solidFill>
                <a:latin typeface="Söhne"/>
              </a:rPr>
              <a:t>Connectivity: Mobile OS integrates various connectivity features like Wi-Fi, cellular data, Bluetooth, and NFC, enabling communication and data exchange.</a:t>
            </a:r>
          </a:p>
          <a:p>
            <a:endParaRPr lang="en-US" sz="2400" dirty="0">
              <a:solidFill>
                <a:schemeClr val="accent5">
                  <a:lumMod val="60000"/>
                  <a:lumOff val="40000"/>
                </a:schemeClr>
              </a:solidFill>
              <a:latin typeface="Söhn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8EEF2"/>
        </a:solidFill>
        <a:effectLst/>
      </p:bgPr>
    </p:bg>
    <p:spTree>
      <p:nvGrpSpPr>
        <p:cNvPr id="1" name=""/>
        <p:cNvGrpSpPr/>
        <p:nvPr/>
      </p:nvGrpSpPr>
      <p:grpSpPr>
        <a:xfrm>
          <a:off x="0" y="0"/>
          <a:ext cx="0" cy="0"/>
          <a:chOff x="0" y="0"/>
          <a:chExt cx="0" cy="0"/>
        </a:xfrm>
      </p:grpSpPr>
      <p:grpSp>
        <p:nvGrpSpPr>
          <p:cNvPr id="2" name="Group 2"/>
          <p:cNvGrpSpPr/>
          <p:nvPr/>
        </p:nvGrpSpPr>
        <p:grpSpPr>
          <a:xfrm>
            <a:off x="-2755859" y="0"/>
            <a:ext cx="23799718" cy="13241519"/>
            <a:chOff x="0" y="0"/>
            <a:chExt cx="31732957" cy="17655358"/>
          </a:xfrm>
        </p:grpSpPr>
        <p:sp>
          <p:nvSpPr>
            <p:cNvPr id="3" name="AutoShape 3"/>
            <p:cNvSpPr/>
            <p:nvPr/>
          </p:nvSpPr>
          <p:spPr>
            <a:xfrm>
              <a:off x="0" y="0"/>
              <a:ext cx="31732957" cy="17655358"/>
            </a:xfrm>
            <a:prstGeom prst="rect">
              <a:avLst/>
            </a:prstGeom>
            <a:solidFill>
              <a:srgbClr val="0A0910"/>
            </a:solidFill>
          </p:spPr>
          <p:txBody>
            <a:bodyPr/>
            <a:lstStyle/>
            <a:p>
              <a:endParaRPr lang="en-US"/>
            </a:p>
          </p:txBody>
        </p:sp>
      </p:grpSp>
      <p:grpSp>
        <p:nvGrpSpPr>
          <p:cNvPr id="4" name="Group 4"/>
          <p:cNvGrpSpPr/>
          <p:nvPr/>
        </p:nvGrpSpPr>
        <p:grpSpPr>
          <a:xfrm>
            <a:off x="8735786" y="1756819"/>
            <a:ext cx="9144000" cy="8530181"/>
            <a:chOff x="0" y="0"/>
            <a:chExt cx="12192000" cy="11373575"/>
          </a:xfrm>
        </p:grpSpPr>
        <p:pic>
          <p:nvPicPr>
            <p:cNvPr id="5" name="Picture 5"/>
            <p:cNvPicPr>
              <a:picLocks noChangeAspect="1"/>
            </p:cNvPicPr>
            <p:nvPr/>
          </p:nvPicPr>
          <p:blipFill>
            <a:blip r:embed="rId2"/>
            <a:srcRect t="3356" b="3356"/>
            <a:stretch>
              <a:fillRect/>
            </a:stretch>
          </p:blipFill>
          <p:spPr>
            <a:xfrm>
              <a:off x="0" y="0"/>
              <a:ext cx="12192000" cy="11373575"/>
            </a:xfrm>
            <a:prstGeom prst="rect">
              <a:avLst/>
            </a:prstGeom>
          </p:spPr>
        </p:pic>
      </p:grpSp>
      <p:sp>
        <p:nvSpPr>
          <p:cNvPr id="6" name="TextBox 6"/>
          <p:cNvSpPr txBox="1"/>
          <p:nvPr/>
        </p:nvSpPr>
        <p:spPr>
          <a:xfrm>
            <a:off x="493239" y="3729284"/>
            <a:ext cx="10278836" cy="1905000"/>
          </a:xfrm>
          <a:prstGeom prst="rect">
            <a:avLst/>
          </a:prstGeom>
        </p:spPr>
        <p:txBody>
          <a:bodyPr lIns="0" tIns="0" rIns="0" bIns="0" rtlCol="0" anchor="t">
            <a:spAutoFit/>
          </a:bodyPr>
          <a:lstStyle/>
          <a:p>
            <a:pPr>
              <a:lnSpc>
                <a:spcPts val="7560"/>
              </a:lnSpc>
            </a:pPr>
            <a:r>
              <a:rPr lang="en-US" sz="6300">
                <a:solidFill>
                  <a:srgbClr val="24DBC5"/>
                </a:solidFill>
                <a:latin typeface="Prompt Bold"/>
              </a:rPr>
              <a:t>MOBILE OPERATING SYSTEM</a:t>
            </a:r>
          </a:p>
        </p:txBody>
      </p:sp>
      <p:sp>
        <p:nvSpPr>
          <p:cNvPr id="7" name="TextBox 7"/>
          <p:cNvSpPr txBox="1"/>
          <p:nvPr/>
        </p:nvSpPr>
        <p:spPr>
          <a:xfrm>
            <a:off x="1028700" y="7358606"/>
            <a:ext cx="5246186" cy="1035685"/>
          </a:xfrm>
          <a:prstGeom prst="rect">
            <a:avLst/>
          </a:prstGeom>
        </p:spPr>
        <p:txBody>
          <a:bodyPr lIns="0" tIns="0" rIns="0" bIns="0" rtlCol="0" anchor="t">
            <a:spAutoFit/>
          </a:bodyPr>
          <a:lstStyle/>
          <a:p>
            <a:pPr>
              <a:lnSpc>
                <a:spcPts val="4160"/>
              </a:lnSpc>
            </a:pPr>
            <a:r>
              <a:rPr lang="en-US" sz="3200">
                <a:solidFill>
                  <a:srgbClr val="E8EEF2"/>
                </a:solidFill>
                <a:latin typeface="Prompt Light"/>
              </a:rPr>
              <a:t>Elaborate on what you want to discuss. </a:t>
            </a:r>
          </a:p>
        </p:txBody>
      </p:sp>
      <p:sp>
        <p:nvSpPr>
          <p:cNvPr id="8" name="TextBox 8"/>
          <p:cNvSpPr txBox="1"/>
          <p:nvPr/>
        </p:nvSpPr>
        <p:spPr>
          <a:xfrm>
            <a:off x="1028700" y="2224334"/>
            <a:ext cx="8115300" cy="1219200"/>
          </a:xfrm>
          <a:prstGeom prst="rect">
            <a:avLst/>
          </a:prstGeom>
        </p:spPr>
        <p:txBody>
          <a:bodyPr lIns="0" tIns="0" rIns="0" bIns="0" rtlCol="0" anchor="t">
            <a:spAutoFit/>
          </a:bodyPr>
          <a:lstStyle/>
          <a:p>
            <a:pPr>
              <a:lnSpc>
                <a:spcPts val="9600"/>
              </a:lnSpc>
            </a:pPr>
            <a:r>
              <a:rPr lang="en-US" sz="8000">
                <a:solidFill>
                  <a:srgbClr val="E8EEF2"/>
                </a:solidFill>
                <a:latin typeface="Prompt Light"/>
              </a:rPr>
              <a:t>HISTORY OF</a:t>
            </a:r>
          </a:p>
        </p:txBody>
      </p:sp>
      <p:grpSp>
        <p:nvGrpSpPr>
          <p:cNvPr id="9" name="Group 9"/>
          <p:cNvGrpSpPr/>
          <p:nvPr/>
        </p:nvGrpSpPr>
        <p:grpSpPr>
          <a:xfrm>
            <a:off x="9144000" y="1369193"/>
            <a:ext cx="9144000" cy="8530181"/>
            <a:chOff x="0" y="0"/>
            <a:chExt cx="12192000" cy="11373575"/>
          </a:xfrm>
        </p:grpSpPr>
        <p:pic>
          <p:nvPicPr>
            <p:cNvPr id="10" name="Picture 10"/>
            <p:cNvPicPr>
              <a:picLocks noChangeAspect="1"/>
            </p:cNvPicPr>
            <p:nvPr/>
          </p:nvPicPr>
          <p:blipFill>
            <a:blip r:embed="rId2"/>
            <a:srcRect t="3356" b="3356"/>
            <a:stretch>
              <a:fillRect/>
            </a:stretch>
          </p:blipFill>
          <p:spPr>
            <a:xfrm>
              <a:off x="0" y="0"/>
              <a:ext cx="12192000" cy="11373575"/>
            </a:xfrm>
            <a:prstGeom prst="rect">
              <a:avLst/>
            </a:prstGeom>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sp>
        <p:nvSpPr>
          <p:cNvPr id="5" name="TextBox 5"/>
          <p:cNvSpPr txBox="1"/>
          <p:nvPr/>
        </p:nvSpPr>
        <p:spPr>
          <a:xfrm>
            <a:off x="514350" y="563211"/>
            <a:ext cx="16846709" cy="2574279"/>
          </a:xfrm>
          <a:prstGeom prst="rect">
            <a:avLst/>
          </a:prstGeom>
        </p:spPr>
        <p:txBody>
          <a:bodyPr lIns="0" tIns="0" rIns="0" bIns="0" rtlCol="0" anchor="t">
            <a:spAutoFit/>
          </a:bodyPr>
          <a:lstStyle/>
          <a:p>
            <a:pPr algn="ctr">
              <a:lnSpc>
                <a:spcPts val="10360"/>
              </a:lnSpc>
            </a:pPr>
            <a:r>
              <a:rPr lang="en-US" sz="7400">
                <a:solidFill>
                  <a:srgbClr val="FFFFFF"/>
                </a:solidFill>
                <a:latin typeface="Canva Sans Bold"/>
              </a:rPr>
              <a:t>Some of the MOS Interface that were Created</a:t>
            </a:r>
          </a:p>
        </p:txBody>
      </p:sp>
      <p:sp>
        <p:nvSpPr>
          <p:cNvPr id="6" name="Content Placeholder 2">
            <a:extLst>
              <a:ext uri="{FF2B5EF4-FFF2-40B4-BE49-F238E27FC236}">
                <a16:creationId xmlns:a16="http://schemas.microsoft.com/office/drawing/2014/main" id="{801209D1-EF08-35C2-54AA-FC90D9C88569}"/>
              </a:ext>
            </a:extLst>
          </p:cNvPr>
          <p:cNvSpPr txBox="1">
            <a:spLocks/>
          </p:cNvSpPr>
          <p:nvPr/>
        </p:nvSpPr>
        <p:spPr>
          <a:xfrm>
            <a:off x="677334" y="2831471"/>
            <a:ext cx="16683725" cy="388077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Some of the mobile operating systems interface that were created</a:t>
            </a:r>
          </a:p>
          <a:p>
            <a:pPr>
              <a:buFont typeface="Wingdings" panose="05000000000000000000" pitchFamily="2" charset="2"/>
              <a:buChar char="§"/>
            </a:pPr>
            <a:r>
              <a:rPr lang="en-US" b="1" i="1" dirty="0">
                <a:solidFill>
                  <a:schemeClr val="accent1"/>
                </a:solidFill>
              </a:rPr>
              <a:t>Palm OS(1996-2009):- </a:t>
            </a:r>
            <a:r>
              <a:rPr lang="en-US" dirty="0">
                <a:solidFill>
                  <a:schemeClr val="bg1"/>
                </a:solidFill>
                <a:latin typeface="Söhne"/>
              </a:rPr>
              <a:t>Developed by Palm, Inc., Palm OS was one of the earliest mobile operating systems. It gained popularity in the late 1990s and early 2000s, especially with personal digital assistants (PDAs) like the Palm Pilot. It featured a stylus-driven interface and supported basic applications.</a:t>
            </a:r>
          </a:p>
          <a:p>
            <a:pPr>
              <a:buFont typeface="Wingdings" panose="05000000000000000000" pitchFamily="2" charset="2"/>
              <a:buChar char="§"/>
            </a:pPr>
            <a:r>
              <a:rPr lang="en-US" b="1" i="1" dirty="0">
                <a:solidFill>
                  <a:schemeClr val="accent1"/>
                </a:solidFill>
                <a:latin typeface="Söhne"/>
              </a:rPr>
              <a:t>Windows Mobile(2000-2010):-</a:t>
            </a:r>
            <a:r>
              <a:rPr lang="en-US" dirty="0">
                <a:solidFill>
                  <a:schemeClr val="bg1"/>
                </a:solidFill>
                <a:latin typeface="Söhne"/>
              </a:rPr>
              <a:t>Developed by Microsoft, Windows Mobile was used in various smartphones and PDAs. It offered a wide range of applications, but its interface was considered less user-friendly compared to later systems.</a:t>
            </a:r>
          </a:p>
          <a:p>
            <a:pPr>
              <a:buFont typeface="Wingdings" panose="05000000000000000000" pitchFamily="2" charset="2"/>
              <a:buChar char="§"/>
            </a:pPr>
            <a:r>
              <a:rPr lang="en-US" b="1" i="1" dirty="0">
                <a:solidFill>
                  <a:schemeClr val="accent1"/>
                </a:solidFill>
                <a:latin typeface="Söhne"/>
              </a:rPr>
              <a:t>Symbian OS (1998-2013): </a:t>
            </a:r>
            <a:r>
              <a:rPr lang="en-US" b="1" i="1" dirty="0">
                <a:solidFill>
                  <a:schemeClr val="bg1"/>
                </a:solidFill>
                <a:latin typeface="Söhne"/>
              </a:rPr>
              <a:t>Developed by a consortium of companies, including Nokia, Symbian was one of the most widely used mobile OS in the early 2000s. It powered many Nokia smartphones and featured customizable user interfaces.</a:t>
            </a:r>
          </a:p>
          <a:p>
            <a:pPr>
              <a:buFont typeface="Wingdings" panose="05000000000000000000" pitchFamily="2" charset="2"/>
              <a:buChar char="§"/>
            </a:pPr>
            <a:endParaRPr lang="en-US" dirty="0">
              <a:latin typeface="Söhne"/>
            </a:endParaRPr>
          </a:p>
        </p:txBody>
      </p:sp>
    </p:spTree>
    <p:extLst>
      <p:ext uri="{BB962C8B-B14F-4D97-AF65-F5344CB8AC3E}">
        <p14:creationId xmlns:p14="http://schemas.microsoft.com/office/powerpoint/2010/main" val="1427831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pic>
        <p:nvPicPr>
          <p:cNvPr id="7" name="Content Placeholder 4">
            <a:extLst>
              <a:ext uri="{FF2B5EF4-FFF2-40B4-BE49-F238E27FC236}">
                <a16:creationId xmlns:a16="http://schemas.microsoft.com/office/drawing/2014/main" id="{79E8758B-2CBD-9A47-C5A7-1ED40D2980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95" y="351941"/>
            <a:ext cx="17875409" cy="3186193"/>
          </a:xfrm>
          <a:prstGeom prst="rect">
            <a:avLst/>
          </a:prstGeom>
          <a:ln>
            <a:noFill/>
          </a:ln>
          <a:effectLst>
            <a:softEdge rad="112500"/>
          </a:effectLst>
        </p:spPr>
      </p:pic>
      <p:pic>
        <p:nvPicPr>
          <p:cNvPr id="8" name="History of Mobile Operating System (1996-2007)">
            <a:hlinkClick r:id="" action="ppaction://media"/>
            <a:extLst>
              <a:ext uri="{FF2B5EF4-FFF2-40B4-BE49-F238E27FC236}">
                <a16:creationId xmlns:a16="http://schemas.microsoft.com/office/drawing/2014/main" id="{846D721E-7F33-124E-3E56-50F60F31646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90600" y="3771900"/>
            <a:ext cx="15849600" cy="6096000"/>
          </a:xfrm>
          <a:prstGeom prst="roundRect">
            <a:avLst>
              <a:gd name="adj" fmla="val 5439"/>
            </a:avLst>
          </a:prstGeom>
          <a:ln>
            <a:noFill/>
          </a:ln>
          <a:effectLst>
            <a:innerShdw blurRad="114300" dist="50800">
              <a:srgbClr val="000000">
                <a:alpha val="0"/>
              </a:srgbClr>
            </a:inn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53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sp>
        <p:nvSpPr>
          <p:cNvPr id="6" name="Content Placeholder 2">
            <a:extLst>
              <a:ext uri="{FF2B5EF4-FFF2-40B4-BE49-F238E27FC236}">
                <a16:creationId xmlns:a16="http://schemas.microsoft.com/office/drawing/2014/main" id="{95B03A83-4B28-25C6-6F31-A370C588F4EB}"/>
              </a:ext>
            </a:extLst>
          </p:cNvPr>
          <p:cNvSpPr txBox="1">
            <a:spLocks/>
          </p:cNvSpPr>
          <p:nvPr/>
        </p:nvSpPr>
        <p:spPr>
          <a:xfrm>
            <a:off x="690390" y="2400300"/>
            <a:ext cx="16907220" cy="388077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Wingdings" panose="05000000000000000000" pitchFamily="2" charset="2"/>
              <a:buChar char="§"/>
            </a:pPr>
            <a:r>
              <a:rPr lang="en-US" b="1" i="1" dirty="0">
                <a:solidFill>
                  <a:schemeClr val="accent1"/>
                </a:solidFill>
                <a:latin typeface="Söhne"/>
              </a:rPr>
              <a:t>iOS (2007-present):- </a:t>
            </a:r>
            <a:r>
              <a:rPr lang="en-US" dirty="0">
                <a:solidFill>
                  <a:schemeClr val="bg1"/>
                </a:solidFill>
                <a:latin typeface="Söhne"/>
              </a:rPr>
              <a:t>Developed by Apple, iOS revolutionized the smartphone industry with the launch of the iPhone in 2007. It introduced the concept of the App Store and offered a highly intuitive and user-friendly interface.</a:t>
            </a:r>
            <a:endParaRPr lang="en-US" b="1" i="1" dirty="0">
              <a:solidFill>
                <a:schemeClr val="bg1"/>
              </a:solidFill>
              <a:latin typeface="Söhne"/>
            </a:endParaRPr>
          </a:p>
          <a:p>
            <a:pPr>
              <a:buFont typeface="Wingdings" panose="05000000000000000000" pitchFamily="2" charset="2"/>
              <a:buChar char="§"/>
            </a:pPr>
            <a:r>
              <a:rPr lang="en-US" b="1" i="1" dirty="0">
                <a:solidFill>
                  <a:schemeClr val="accent1"/>
                </a:solidFill>
                <a:latin typeface="Söhne"/>
              </a:rPr>
              <a:t>Android OS (2008-present): </a:t>
            </a:r>
            <a:r>
              <a:rPr lang="en-US" dirty="0">
                <a:solidFill>
                  <a:schemeClr val="bg1"/>
                </a:solidFill>
                <a:latin typeface="Söhne"/>
              </a:rPr>
              <a:t>Developed by Google, Android is the most widely used mobile operating system today. It's an open-source platform that allows various manufacturers to create their own devices running on Android. Android has evolved through various versions, offering improved performance, features, and app compatibility.</a:t>
            </a:r>
          </a:p>
          <a:p>
            <a:pPr>
              <a:buFont typeface="Wingdings" panose="05000000000000000000" pitchFamily="2" charset="2"/>
              <a:buChar char="§"/>
            </a:pPr>
            <a:r>
              <a:rPr lang="en-US" b="1" i="1" dirty="0">
                <a:solidFill>
                  <a:schemeClr val="accent1"/>
                </a:solidFill>
                <a:latin typeface="Söhne"/>
              </a:rPr>
              <a:t>Windows Phone (2010-2017): </a:t>
            </a:r>
            <a:r>
              <a:rPr lang="en-US" dirty="0">
                <a:solidFill>
                  <a:schemeClr val="bg1"/>
                </a:solidFill>
                <a:latin typeface="Söhne"/>
              </a:rPr>
              <a:t>A successor to Windows Mobile, Windows Phone introduced a new, tile-based interface. While it received praise for its unique design, it struggled to gain significant market share and was eventually phased out.</a:t>
            </a:r>
            <a:endParaRPr lang="en-US"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AutoShape 3"/>
            <p:cNvSpPr/>
            <p:nvPr/>
          </p:nvSpPr>
          <p:spPr>
            <a:xfrm>
              <a:off x="0" y="0"/>
              <a:ext cx="24384000" cy="13716000"/>
            </a:xfrm>
            <a:prstGeom prst="rect">
              <a:avLst/>
            </a:prstGeom>
            <a:solidFill>
              <a:srgbClr val="0A0910"/>
            </a:solidFill>
          </p:spPr>
          <p:txBody>
            <a:bodyPr/>
            <a:lstStyle/>
            <a:p>
              <a:endParaRPr lang="en-US"/>
            </a:p>
          </p:txBody>
        </p:sp>
      </p:grpSp>
      <p:sp>
        <p:nvSpPr>
          <p:cNvPr id="4" name="TextBox 4"/>
          <p:cNvSpPr txBox="1"/>
          <p:nvPr/>
        </p:nvSpPr>
        <p:spPr>
          <a:xfrm>
            <a:off x="0" y="310798"/>
            <a:ext cx="17875409" cy="771525"/>
          </a:xfrm>
          <a:prstGeom prst="rect">
            <a:avLst/>
          </a:prstGeom>
        </p:spPr>
        <p:txBody>
          <a:bodyPr lIns="0" tIns="0" rIns="0" bIns="0" rtlCol="0" anchor="t">
            <a:spAutoFit/>
          </a:bodyPr>
          <a:lstStyle/>
          <a:p>
            <a:pPr marL="0" lvl="0" indent="0" algn="ctr">
              <a:lnSpc>
                <a:spcPts val="6119"/>
              </a:lnSpc>
              <a:spcBef>
                <a:spcPct val="0"/>
              </a:spcBef>
            </a:pPr>
            <a:endParaRPr/>
          </a:p>
        </p:txBody>
      </p:sp>
      <p:sp>
        <p:nvSpPr>
          <p:cNvPr id="5" name="TextBox 5"/>
          <p:cNvSpPr txBox="1"/>
          <p:nvPr/>
        </p:nvSpPr>
        <p:spPr>
          <a:xfrm>
            <a:off x="514350" y="563211"/>
            <a:ext cx="16846709" cy="1259829"/>
          </a:xfrm>
          <a:prstGeom prst="rect">
            <a:avLst/>
          </a:prstGeom>
        </p:spPr>
        <p:txBody>
          <a:bodyPr lIns="0" tIns="0" rIns="0" bIns="0" rtlCol="0" anchor="t">
            <a:spAutoFit/>
          </a:bodyPr>
          <a:lstStyle/>
          <a:p>
            <a:pPr algn="ctr">
              <a:lnSpc>
                <a:spcPts val="10360"/>
              </a:lnSpc>
            </a:pPr>
            <a:r>
              <a:rPr lang="en-US" sz="7400" dirty="0">
                <a:solidFill>
                  <a:srgbClr val="FFFFFF"/>
                </a:solidFill>
                <a:latin typeface="Canva Sans Bold"/>
              </a:rPr>
              <a:t>OS Interface</a:t>
            </a:r>
          </a:p>
        </p:txBody>
      </p:sp>
      <p:sp>
        <p:nvSpPr>
          <p:cNvPr id="6" name="Content Placeholder 2">
            <a:extLst>
              <a:ext uri="{FF2B5EF4-FFF2-40B4-BE49-F238E27FC236}">
                <a16:creationId xmlns:a16="http://schemas.microsoft.com/office/drawing/2014/main" id="{4B17CC54-C0E1-254C-FD72-88D0454D1B5B}"/>
              </a:ext>
            </a:extLst>
          </p:cNvPr>
          <p:cNvSpPr txBox="1">
            <a:spLocks/>
          </p:cNvSpPr>
          <p:nvPr/>
        </p:nvSpPr>
        <p:spPr>
          <a:xfrm>
            <a:off x="685800" y="1785144"/>
            <a:ext cx="14791266" cy="6716711"/>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br>
              <a:rPr lang="en-US" dirty="0"/>
            </a:br>
            <a:r>
              <a:rPr lang="en-US" b="0" i="0" dirty="0">
                <a:solidFill>
                  <a:srgbClr val="D1D5DB"/>
                </a:solidFill>
                <a:effectLst/>
              </a:rPr>
              <a:t>The operating system (OS) interface is the bridge that allows users and applications to interact with the underlying computer hardware and services. It provides a means for users to issue commands, manage files, run applications, and access system resources. There are two primary types of OS interfaces: the Command-Line Interface (CLI) and the Graphical User Interface (GUI).</a:t>
            </a:r>
            <a:endParaRPr lang="en-US" b="1" i="1" dirty="0">
              <a:solidFill>
                <a:schemeClr val="bg1"/>
              </a:solidFill>
            </a:endParaRPr>
          </a:p>
        </p:txBody>
      </p:sp>
      <p:sp>
        <p:nvSpPr>
          <p:cNvPr id="7" name="TextBox 6">
            <a:extLst>
              <a:ext uri="{FF2B5EF4-FFF2-40B4-BE49-F238E27FC236}">
                <a16:creationId xmlns:a16="http://schemas.microsoft.com/office/drawing/2014/main" id="{31ED0C5C-5A1C-2D2A-771A-9F8A67CE40D1}"/>
              </a:ext>
            </a:extLst>
          </p:cNvPr>
          <p:cNvSpPr txBox="1"/>
          <p:nvPr/>
        </p:nvSpPr>
        <p:spPr>
          <a:xfrm>
            <a:off x="9382358" y="5943330"/>
            <a:ext cx="6934200" cy="3970318"/>
          </a:xfrm>
          <a:prstGeom prst="rect">
            <a:avLst/>
          </a:prstGeom>
          <a:noFill/>
        </p:spPr>
        <p:txBody>
          <a:bodyPr wrap="square" rtlCol="0">
            <a:spAutoFit/>
          </a:bodyPr>
          <a:lstStyle/>
          <a:p>
            <a:pPr algn="l"/>
            <a:r>
              <a:rPr lang="en-US" sz="3600" b="1" i="0" dirty="0">
                <a:solidFill>
                  <a:schemeClr val="accent5">
                    <a:lumMod val="75000"/>
                  </a:schemeClr>
                </a:solidFill>
                <a:effectLst/>
                <a:latin typeface="Söhne"/>
              </a:rPr>
              <a:t>2. Graphical User Interface (GUI):</a:t>
            </a:r>
            <a:endParaRPr lang="en-US" sz="3600" b="0" i="0" dirty="0">
              <a:solidFill>
                <a:schemeClr val="accent5">
                  <a:lumMod val="75000"/>
                </a:schemeClr>
              </a:solidFill>
              <a:effectLst/>
              <a:latin typeface="Söhne"/>
            </a:endParaRPr>
          </a:p>
          <a:p>
            <a:pPr algn="l">
              <a:buFont typeface="Arial" panose="020B0604020202020204" pitchFamily="34" charset="0"/>
              <a:buChar char="•"/>
            </a:pPr>
            <a:r>
              <a:rPr lang="en-US" sz="2400" b="0" i="0" dirty="0">
                <a:solidFill>
                  <a:srgbClr val="D1D5DB"/>
                </a:solidFill>
                <a:effectLst/>
                <a:latin typeface="Söhne"/>
              </a:rPr>
              <a:t> A visual interface that uses icons, menus, and windows to interact with the OS.</a:t>
            </a:r>
          </a:p>
          <a:p>
            <a:pPr algn="l">
              <a:buFont typeface="Arial" panose="020B0604020202020204" pitchFamily="34" charset="0"/>
              <a:buChar char="•"/>
            </a:pPr>
            <a:r>
              <a:rPr lang="en-US" sz="2400" b="0" i="0" dirty="0">
                <a:solidFill>
                  <a:srgbClr val="D1D5DB"/>
                </a:solidFill>
                <a:effectLst/>
                <a:latin typeface="Söhne"/>
              </a:rPr>
              <a:t> Designed for ease of use and accessibility for a wider range of users.</a:t>
            </a:r>
          </a:p>
          <a:p>
            <a:pPr algn="l">
              <a:buFont typeface="Arial" panose="020B0604020202020204" pitchFamily="34" charset="0"/>
              <a:buChar char="•"/>
            </a:pPr>
            <a:r>
              <a:rPr lang="en-US" sz="2400" b="0" i="0" dirty="0">
                <a:solidFill>
                  <a:srgbClr val="D1D5DB"/>
                </a:solidFill>
                <a:effectLst/>
                <a:latin typeface="Söhne"/>
              </a:rPr>
              <a:t> Offers a more intuitive way to perform tasks through pointing and clicking.</a:t>
            </a:r>
          </a:p>
          <a:p>
            <a:pPr algn="l">
              <a:buFont typeface="Arial" panose="020B0604020202020204" pitchFamily="34" charset="0"/>
              <a:buChar char="•"/>
            </a:pPr>
            <a:r>
              <a:rPr lang="en-US" sz="2400" b="0" i="0" dirty="0">
                <a:solidFill>
                  <a:srgbClr val="D1D5DB"/>
                </a:solidFill>
                <a:effectLst/>
                <a:latin typeface="Söhne"/>
              </a:rPr>
              <a:t> Examples include Windows Explorer, macOS Finder, and desktop environments in Linux distributions.</a:t>
            </a:r>
          </a:p>
          <a:p>
            <a:pPr algn="l"/>
            <a:endParaRPr lang="en-US" sz="2400" b="0" i="0" dirty="0">
              <a:solidFill>
                <a:srgbClr val="D1D5DB"/>
              </a:solidFill>
              <a:effectLst/>
              <a:latin typeface="Söhne"/>
            </a:endParaRPr>
          </a:p>
        </p:txBody>
      </p:sp>
      <p:sp>
        <p:nvSpPr>
          <p:cNvPr id="8" name="TextBox 7">
            <a:extLst>
              <a:ext uri="{FF2B5EF4-FFF2-40B4-BE49-F238E27FC236}">
                <a16:creationId xmlns:a16="http://schemas.microsoft.com/office/drawing/2014/main" id="{61E4DB55-02E0-989C-E362-2407F370FC68}"/>
              </a:ext>
            </a:extLst>
          </p:cNvPr>
          <p:cNvSpPr txBox="1"/>
          <p:nvPr/>
        </p:nvSpPr>
        <p:spPr>
          <a:xfrm>
            <a:off x="838200" y="5943330"/>
            <a:ext cx="6934200" cy="3231654"/>
          </a:xfrm>
          <a:prstGeom prst="rect">
            <a:avLst/>
          </a:prstGeom>
          <a:noFill/>
        </p:spPr>
        <p:txBody>
          <a:bodyPr wrap="square" rtlCol="0">
            <a:spAutoFit/>
          </a:bodyPr>
          <a:lstStyle/>
          <a:p>
            <a:pPr algn="l"/>
            <a:r>
              <a:rPr lang="en-US" sz="3600" b="1" i="0" dirty="0">
                <a:solidFill>
                  <a:schemeClr val="accent5">
                    <a:lumMod val="75000"/>
                  </a:schemeClr>
                </a:solidFill>
                <a:effectLst/>
                <a:latin typeface="Söhne"/>
              </a:rPr>
              <a:t>1. Command-Line Interface (CLI):</a:t>
            </a:r>
            <a:endParaRPr lang="en-US" sz="3600" b="0" i="0" dirty="0">
              <a:solidFill>
                <a:schemeClr val="accent5">
                  <a:lumMod val="75000"/>
                </a:schemeClr>
              </a:solidFill>
              <a:effectLst/>
              <a:latin typeface="Söhne"/>
            </a:endParaRPr>
          </a:p>
          <a:p>
            <a:pPr algn="l">
              <a:buFont typeface="Arial" panose="020B0604020202020204" pitchFamily="34" charset="0"/>
              <a:buChar char="•"/>
            </a:pPr>
            <a:r>
              <a:rPr lang="en-US" sz="2400" b="0" i="0" dirty="0">
                <a:solidFill>
                  <a:srgbClr val="D1D5DB"/>
                </a:solidFill>
                <a:effectLst/>
                <a:latin typeface="Söhne"/>
              </a:rPr>
              <a:t> A text-based interface where users enter commands using a keyboard.</a:t>
            </a:r>
          </a:p>
          <a:p>
            <a:pPr algn="l">
              <a:buFont typeface="Arial" panose="020B0604020202020204" pitchFamily="34" charset="0"/>
              <a:buChar char="•"/>
            </a:pPr>
            <a:r>
              <a:rPr lang="en-US" sz="2400" b="0" i="0" dirty="0">
                <a:solidFill>
                  <a:srgbClr val="D1D5DB"/>
                </a:solidFill>
                <a:effectLst/>
                <a:latin typeface="Söhne"/>
              </a:rPr>
              <a:t> Efficient for experienced users and automation tasks.</a:t>
            </a:r>
          </a:p>
          <a:p>
            <a:pPr algn="l">
              <a:buFont typeface="Arial" panose="020B0604020202020204" pitchFamily="34" charset="0"/>
              <a:buChar char="•"/>
            </a:pPr>
            <a:r>
              <a:rPr lang="en-US" sz="2400" b="0" i="0" dirty="0">
                <a:solidFill>
                  <a:srgbClr val="D1D5DB"/>
                </a:solidFill>
                <a:effectLst/>
                <a:latin typeface="Söhne"/>
              </a:rPr>
              <a:t> Provides direct access to system functions and utilities.</a:t>
            </a:r>
          </a:p>
          <a:p>
            <a:pPr algn="l">
              <a:buFont typeface="Arial" panose="020B0604020202020204" pitchFamily="34" charset="0"/>
              <a:buChar char="•"/>
            </a:pPr>
            <a:r>
              <a:rPr lang="en-US" sz="2400" b="0" i="0" dirty="0">
                <a:solidFill>
                  <a:srgbClr val="D1D5DB"/>
                </a:solidFill>
                <a:effectLst/>
                <a:latin typeface="Söhne"/>
              </a:rPr>
              <a:t> Examples include the Unix/Linux shell (Bash), Windows Command Prompt, and PowerShell.</a:t>
            </a:r>
          </a:p>
        </p:txBody>
      </p:sp>
      <p:cxnSp>
        <p:nvCxnSpPr>
          <p:cNvPr id="10" name="Straight Connector 9">
            <a:extLst>
              <a:ext uri="{FF2B5EF4-FFF2-40B4-BE49-F238E27FC236}">
                <a16:creationId xmlns:a16="http://schemas.microsoft.com/office/drawing/2014/main" id="{51FA5905-0826-CC15-7DA4-ED0C2C6480DB}"/>
              </a:ext>
            </a:extLst>
          </p:cNvPr>
          <p:cNvCxnSpPr/>
          <p:nvPr/>
        </p:nvCxnSpPr>
        <p:spPr>
          <a:xfrm>
            <a:off x="8458200" y="5372100"/>
            <a:ext cx="0" cy="4800600"/>
          </a:xfrm>
          <a:prstGeom prst="line">
            <a:avLst/>
          </a:prstGeom>
        </p:spPr>
        <p:style>
          <a:lnRef idx="1">
            <a:schemeClr val="accent5"/>
          </a:lnRef>
          <a:fillRef idx="0">
            <a:schemeClr val="accent5"/>
          </a:fillRef>
          <a:effectRef idx="0">
            <a:schemeClr val="accent5"/>
          </a:effectRef>
          <a:fontRef idx="minor">
            <a:schemeClr val="tx1"/>
          </a:fontRef>
        </p:style>
      </p:cxn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TotalTime>
  <Words>2752</Words>
  <Application>Microsoft Office PowerPoint</Application>
  <PresentationFormat>Custom</PresentationFormat>
  <Paragraphs>196</Paragraphs>
  <Slides>31</Slides>
  <Notes>1</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31</vt:i4>
      </vt:variant>
    </vt:vector>
  </HeadingPairs>
  <TitlesOfParts>
    <vt:vector size="42" baseType="lpstr">
      <vt:lpstr>Prompt Bold</vt:lpstr>
      <vt:lpstr>Norwester</vt:lpstr>
      <vt:lpstr>Shrikhand</vt:lpstr>
      <vt:lpstr>Canva Sans Bold</vt:lpstr>
      <vt:lpstr>Wingdings</vt:lpstr>
      <vt:lpstr>Prompt</vt:lpstr>
      <vt:lpstr>Prompt Light</vt:lpstr>
      <vt:lpstr>Calibri</vt:lpstr>
      <vt:lpstr>Arial</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Turquoise and Black Dark Neon Modern Tech Thesis Defense Presentation</dc:title>
  <cp:lastModifiedBy>Ashwin Chavan</cp:lastModifiedBy>
  <cp:revision>9</cp:revision>
  <dcterms:created xsi:type="dcterms:W3CDTF">2006-08-16T00:00:00Z</dcterms:created>
  <dcterms:modified xsi:type="dcterms:W3CDTF">2023-08-23T06:17:32Z</dcterms:modified>
  <dc:identifier>DAFsEbRFGD4</dc:identifier>
</cp:coreProperties>
</file>

<file path=docProps/thumbnail.jpeg>
</file>